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93" r:id="rId2"/>
  </p:sldMasterIdLst>
  <p:notesMasterIdLst>
    <p:notesMasterId r:id="rId36"/>
  </p:notesMasterIdLst>
  <p:sldIdLst>
    <p:sldId id="308" r:id="rId3"/>
    <p:sldId id="257" r:id="rId4"/>
    <p:sldId id="294" r:id="rId5"/>
    <p:sldId id="258" r:id="rId6"/>
    <p:sldId id="259" r:id="rId7"/>
    <p:sldId id="295" r:id="rId8"/>
    <p:sldId id="260" r:id="rId9"/>
    <p:sldId id="261" r:id="rId10"/>
    <p:sldId id="262" r:id="rId11"/>
    <p:sldId id="296" r:id="rId12"/>
    <p:sldId id="263" r:id="rId13"/>
    <p:sldId id="297" r:id="rId14"/>
    <p:sldId id="298" r:id="rId15"/>
    <p:sldId id="265" r:id="rId16"/>
    <p:sldId id="279" r:id="rId17"/>
    <p:sldId id="281" r:id="rId18"/>
    <p:sldId id="282" r:id="rId19"/>
    <p:sldId id="299" r:id="rId20"/>
    <p:sldId id="283" r:id="rId21"/>
    <p:sldId id="300" r:id="rId22"/>
    <p:sldId id="301" r:id="rId23"/>
    <p:sldId id="302" r:id="rId24"/>
    <p:sldId id="284" r:id="rId25"/>
    <p:sldId id="303" r:id="rId26"/>
    <p:sldId id="285" r:id="rId27"/>
    <p:sldId id="286" r:id="rId28"/>
    <p:sldId id="287" r:id="rId29"/>
    <p:sldId id="288" r:id="rId30"/>
    <p:sldId id="304" r:id="rId31"/>
    <p:sldId id="289" r:id="rId32"/>
    <p:sldId id="291" r:id="rId33"/>
    <p:sldId id="292" r:id="rId34"/>
    <p:sldId id="358" r:id="rId35"/>
  </p:sldIdLst>
  <p:sldSz cx="12192000" cy="6858000"/>
  <p:notesSz cx="6858000" cy="9144000"/>
  <p:embeddedFontLst>
    <p:embeddedFont>
      <p:font typeface="Segoe UI Black" panose="020B0A02040204020203" pitchFamily="34" charset="0"/>
      <p:bold r:id="rId37"/>
      <p:boldItalic r:id="rId38"/>
    </p:embeddedFont>
    <p:embeddedFont>
      <p:font typeface="Wingdings 3" panose="05040102010807070707" pitchFamily="18" charset="2"/>
      <p:regular r:id="rId39"/>
    </p:embeddedFont>
    <p:embeddedFont>
      <p:font typeface="Roboto Condensed" panose="02000000000000000000" pitchFamily="2" charset="0"/>
      <p:regular r:id="rId40"/>
      <p:bold r:id="rId41"/>
      <p:italic r:id="rId42"/>
      <p:boldItalic r:id="rId43"/>
    </p:embeddedFont>
    <p:embeddedFont>
      <p:font typeface="Wingdings 2" panose="05020102010507070707" pitchFamily="18" charset="2"/>
      <p:regular r:id="rId44"/>
    </p:embeddedFont>
    <p:embeddedFont>
      <p:font typeface="Roboto Condensed Light" panose="02000000000000000000" pitchFamily="2" charset="0"/>
      <p:regular r:id="rId45"/>
      <p:italic r:id="rId46"/>
    </p:embeddedFont>
    <p:embeddedFont>
      <p:font typeface="Calibri" panose="020F0502020204030204"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3aA2V8zoZTv/pWCWBDgCNQ==" hashData="QsUjS8XqwxCpPVYzPLLGIywSPDSDKoThQ71Vjn7gBTLt3XvnfLP3PCnfJuC0X2UX+L7fAcqCKpdHYpAOvop/FQ=="/>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ED524F"/>
    <a:srgbClr val="301B92"/>
    <a:srgbClr val="673BB7"/>
    <a:srgbClr val="607D8B"/>
    <a:srgbClr val="B71B1C"/>
    <a:srgbClr val="F54337"/>
    <a:srgbClr val="D81A60"/>
    <a:srgbClr val="890E4F"/>
    <a:srgbClr val="EA1E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96404" autoAdjust="0"/>
  </p:normalViewPr>
  <p:slideViewPr>
    <p:cSldViewPr snapToGrid="0">
      <p:cViewPr varScale="1">
        <p:scale>
          <a:sx n="79" d="100"/>
          <a:sy n="79" d="100"/>
        </p:scale>
        <p:origin x="960"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11/26/2025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C79BDEF-6165-4E72-B1A6-6E8034CEC248}" type="slidenum">
              <a:rPr lang="en-US" smtClean="0"/>
              <a:pPr/>
              <a:t>7</a:t>
            </a:fld>
            <a:endParaRPr lang="en-US"/>
          </a:p>
        </p:txBody>
      </p:sp>
    </p:spTree>
    <p:extLst>
      <p:ext uri="{BB962C8B-B14F-4D97-AF65-F5344CB8AC3E}">
        <p14:creationId xmlns:p14="http://schemas.microsoft.com/office/powerpoint/2010/main" val="356425739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4.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11" Type="http://schemas.openxmlformats.org/officeDocument/2006/relationships/image" Target="../media/image9.jpeg"/><Relationship Id="rId5" Type="http://schemas.openxmlformats.org/officeDocument/2006/relationships/image" Target="../media/image15.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14.jpe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3.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Chirag</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Sakhrani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b="1" dirty="0">
                <a:solidFill>
                  <a:schemeClr val="tx1"/>
                </a:solidFill>
              </a:rPr>
              <a:t>2104CS512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(JavaScript</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Frameworks</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ES6</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721798" y="86119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73134760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JavaScript</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721798" y="86119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920821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Chirag</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Sakhrani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2104CS512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(JSF)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JavaScript</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60475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44025653"/>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JavaScript</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07092" y="863445"/>
            <a:ext cx="11953729" cy="558678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4318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6689588"/>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E75253BA-841C-4898-BAAF-3A16D7F943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25557" y="5664170"/>
            <a:ext cx="2976891" cy="904935"/>
          </a:xfrm>
          <a:prstGeom prst="rect">
            <a:avLst/>
          </a:prstGeom>
        </p:spPr>
      </p:pic>
    </p:spTree>
    <p:extLst>
      <p:ext uri="{BB962C8B-B14F-4D97-AF65-F5344CB8AC3E}">
        <p14:creationId xmlns:p14="http://schemas.microsoft.com/office/powerpoint/2010/main" val="394936311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594100" y="6604000"/>
            <a:ext cx="5003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JavaScript</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1939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015880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JavaScript</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599230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7118232"/>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Vijay</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M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Shekhat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2104CS304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 to JavaScript</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51030"/>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1719488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Chirag</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K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Sakhrani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2304CS431</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(CSJS)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04 – ES6</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60475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04906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74859234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34572907"/>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20131282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649104346"/>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318811" cy="338554"/>
          </a:xfrm>
          <a:prstGeom prst="rect">
            <a:avLst/>
          </a:prstGeom>
          <a:noFill/>
        </p:spPr>
        <p:txBody>
          <a:bodyPr wrap="none" rtlCol="0">
            <a:spAutoFit/>
          </a:bodyPr>
          <a:lstStyle/>
          <a:p>
            <a:r>
              <a:rPr lang="en-US" sz="1600" dirty="0"/>
              <a:t>Darshan Institute of Computer Applications ,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7"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08793358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749331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72672235"/>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80115404"/>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11600097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07092" y="863445"/>
            <a:ext cx="11953729" cy="558678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4318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Footer Placeholder 2">
            <a:extLst>
              <a:ext uri="{FF2B5EF4-FFF2-40B4-BE49-F238E27FC236}">
                <a16:creationId xmlns:a16="http://schemas.microsoft.com/office/drawing/2014/main"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b="1" dirty="0">
                <a:solidFill>
                  <a:schemeClr val="tx1"/>
                </a:solidFill>
              </a:rPr>
              <a:t>2104CS512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(JavaScript</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Frameworks</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ES6</a:t>
            </a:r>
          </a:p>
        </p:txBody>
      </p:sp>
    </p:spTree>
    <p:extLst>
      <p:ext uri="{BB962C8B-B14F-4D97-AF65-F5344CB8AC3E}">
        <p14:creationId xmlns:p14="http://schemas.microsoft.com/office/powerpoint/2010/main" val="3468628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95391880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586441328"/>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209079916"/>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31881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Darshan Institute of Computer Applications , Rajkot</a:t>
            </a:r>
          </a:p>
          <a:p>
            <a:endParaRPr lang="en-US" sz="1600" dirty="0"/>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
        <p:nvSpPr>
          <p:cNvPr id="20" name="Hexagon 19"/>
          <p:cNvSpPr/>
          <p:nvPr userDrawn="1"/>
        </p:nvSpPr>
        <p:spPr>
          <a:xfrm rot="5400000">
            <a:off x="4309292" y="1717040"/>
            <a:ext cx="3461658" cy="2984188"/>
          </a:xfrm>
          <a:prstGeom prst="hexagon">
            <a:avLst/>
          </a:prstGeom>
          <a:solidFill>
            <a:schemeClr val="bg1">
              <a:lumMod val="95000"/>
            </a:schemeClr>
          </a:solidFill>
          <a:ln w="57150">
            <a:solidFill>
              <a:srgbClr val="7D5008"/>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3" name="Rectangle 32"/>
          <p:cNvSpPr/>
          <p:nvPr userDrawn="1"/>
        </p:nvSpPr>
        <p:spPr>
          <a:xfrm>
            <a:off x="7678346" y="2221532"/>
            <a:ext cx="4513654" cy="1951692"/>
          </a:xfrm>
          <a:prstGeom prst="rect">
            <a:avLst/>
          </a:prstGeom>
          <a:solidFill>
            <a:srgbClr val="7D500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Rectangle 33"/>
          <p:cNvSpPr/>
          <p:nvPr userDrawn="1"/>
        </p:nvSpPr>
        <p:spPr>
          <a:xfrm>
            <a:off x="0" y="2221532"/>
            <a:ext cx="4402106" cy="1951692"/>
          </a:xfrm>
          <a:prstGeom prst="rect">
            <a:avLst/>
          </a:prstGeom>
          <a:solidFill>
            <a:srgbClr val="7D500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TextBox 34"/>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Tree>
    <p:extLst>
      <p:ext uri="{BB962C8B-B14F-4D97-AF65-F5344CB8AC3E}">
        <p14:creationId xmlns:p14="http://schemas.microsoft.com/office/powerpoint/2010/main" val="202977356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E75253BA-841C-4898-BAAF-3A16D7F943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25557" y="5664170"/>
            <a:ext cx="2976891" cy="904935"/>
          </a:xfrm>
          <a:prstGeom prst="rect">
            <a:avLst/>
          </a:prstGeom>
        </p:spPr>
      </p:pic>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Dharmik</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P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Vasiyani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1939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ooter Placeholder 2">
            <a:extLst>
              <a:ext uri="{FF2B5EF4-FFF2-40B4-BE49-F238E27FC236}">
                <a16:creationId xmlns:a16="http://schemas.microsoft.com/office/drawing/2014/main"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b="1" dirty="0">
                <a:solidFill>
                  <a:schemeClr val="tx1"/>
                </a:solidFill>
              </a:rPr>
              <a:t>2104CS512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(JavaScript</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Frameworks</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02 – ES6</a:t>
            </a:r>
          </a:p>
        </p:txBody>
      </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b="1" dirty="0">
                <a:solidFill>
                  <a:schemeClr val="tx1"/>
                </a:solidFill>
              </a:rPr>
              <a:t>2105CS204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(WT2)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Node Package Manager</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599230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b="1" dirty="0">
                <a:solidFill>
                  <a:schemeClr val="tx1"/>
                </a:solidFill>
              </a:rPr>
              <a:t>2105CS204</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(WT2)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Node Package Manager</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51030"/>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11/26/2025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11/26/2025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360043772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C137D2E-F7D0-465C-8541-F4CFBBD6738F}"/>
              </a:ext>
            </a:extLst>
          </p:cNvPr>
          <p:cNvSpPr>
            <a:spLocks noGrp="1"/>
          </p:cNvSpPr>
          <p:nvPr>
            <p:ph type="body" sz="quarter" idx="11"/>
          </p:nvPr>
        </p:nvSpPr>
        <p:spPr/>
        <p:txBody>
          <a:bodyPr/>
          <a:lstStyle/>
          <a:p>
            <a:r>
              <a:rPr lang="en-IN" dirty="0"/>
              <a:t>chirag.sakhrani@darshan.ac.in</a:t>
            </a:r>
            <a:endParaRPr lang="en-US" dirty="0"/>
          </a:p>
        </p:txBody>
      </p:sp>
      <p:sp>
        <p:nvSpPr>
          <p:cNvPr id="11" name="Text Placeholder 10">
            <a:extLst>
              <a:ext uri="{FF2B5EF4-FFF2-40B4-BE49-F238E27FC236}">
                <a16:creationId xmlns:a16="http://schemas.microsoft.com/office/drawing/2014/main" id="{527C5C63-5136-498D-B5D5-B1F6385ED37C}"/>
              </a:ext>
            </a:extLst>
          </p:cNvPr>
          <p:cNvSpPr>
            <a:spLocks noGrp="1"/>
          </p:cNvSpPr>
          <p:nvPr>
            <p:ph type="body" sz="quarter" idx="12"/>
          </p:nvPr>
        </p:nvSpPr>
        <p:spPr/>
        <p:txBody>
          <a:bodyPr/>
          <a:lstStyle/>
          <a:p>
            <a:r>
              <a:rPr lang="en-IN" dirty="0"/>
              <a:t>8401191184</a:t>
            </a:r>
            <a:endParaRPr lang="en-US" dirty="0"/>
          </a:p>
        </p:txBody>
      </p:sp>
      <p:sp>
        <p:nvSpPr>
          <p:cNvPr id="12" name="Text Placeholder 11">
            <a:extLst>
              <a:ext uri="{FF2B5EF4-FFF2-40B4-BE49-F238E27FC236}">
                <a16:creationId xmlns:a16="http://schemas.microsoft.com/office/drawing/2014/main" id="{C4FACC96-BA70-4FDA-AB13-3B133AD498A5}"/>
              </a:ext>
            </a:extLst>
          </p:cNvPr>
          <p:cNvSpPr>
            <a:spLocks noGrp="1"/>
          </p:cNvSpPr>
          <p:nvPr>
            <p:ph type="body" sz="quarter" idx="13"/>
          </p:nvPr>
        </p:nvSpPr>
        <p:spPr/>
        <p:txBody>
          <a:bodyPr/>
          <a:lstStyle/>
          <a:p>
            <a:r>
              <a:rPr lang="en-IN" dirty="0"/>
              <a:t>Computer Application Department</a:t>
            </a:r>
            <a:endParaRPr lang="en-US" dirty="0"/>
          </a:p>
        </p:txBody>
      </p:sp>
      <p:sp>
        <p:nvSpPr>
          <p:cNvPr id="13" name="Text Placeholder 12">
            <a:extLst>
              <a:ext uri="{FF2B5EF4-FFF2-40B4-BE49-F238E27FC236}">
                <a16:creationId xmlns:a16="http://schemas.microsoft.com/office/drawing/2014/main" id="{03A79D48-3C85-46E3-9CAE-59240F299A25}"/>
              </a:ext>
            </a:extLst>
          </p:cNvPr>
          <p:cNvSpPr>
            <a:spLocks noGrp="1"/>
          </p:cNvSpPr>
          <p:nvPr>
            <p:ph type="body" sz="quarter" idx="14"/>
          </p:nvPr>
        </p:nvSpPr>
        <p:spPr/>
        <p:txBody>
          <a:bodyPr/>
          <a:lstStyle/>
          <a:p>
            <a:r>
              <a:rPr lang="en-IN" dirty="0"/>
              <a:t>Prof. </a:t>
            </a:r>
            <a:r>
              <a:rPr lang="en-IN" dirty="0" err="1"/>
              <a:t>Chirag</a:t>
            </a:r>
            <a:r>
              <a:rPr lang="en-IN" dirty="0"/>
              <a:t> K </a:t>
            </a:r>
            <a:r>
              <a:rPr lang="en-IN" dirty="0" err="1"/>
              <a:t>Sakhrani</a:t>
            </a:r>
            <a:endParaRPr lang="en-US" dirty="0"/>
          </a:p>
        </p:txBody>
      </p:sp>
      <p:sp>
        <p:nvSpPr>
          <p:cNvPr id="14" name="Text Placeholder 13">
            <a:extLst>
              <a:ext uri="{FF2B5EF4-FFF2-40B4-BE49-F238E27FC236}">
                <a16:creationId xmlns:a16="http://schemas.microsoft.com/office/drawing/2014/main" id="{062CA4D6-180D-44EB-978C-EAE6FB447DCE}"/>
              </a:ext>
            </a:extLst>
          </p:cNvPr>
          <p:cNvSpPr>
            <a:spLocks noGrp="1"/>
          </p:cNvSpPr>
          <p:nvPr>
            <p:ph type="body" sz="quarter" idx="16"/>
          </p:nvPr>
        </p:nvSpPr>
        <p:spPr>
          <a:xfrm>
            <a:off x="2650582" y="24657"/>
            <a:ext cx="4646358" cy="734653"/>
          </a:xfrm>
        </p:spPr>
        <p:txBody>
          <a:bodyPr/>
          <a:lstStyle/>
          <a:p>
            <a:r>
              <a:rPr lang="en-US" dirty="0"/>
              <a:t>Client Side Scripting using </a:t>
            </a:r>
            <a:r>
              <a:rPr lang="en-US" dirty="0" err="1"/>
              <a:t>Javascript</a:t>
            </a:r>
            <a:r>
              <a:rPr lang="en-US" dirty="0"/>
              <a:t> </a:t>
            </a:r>
            <a:r>
              <a:rPr lang="en-IN" dirty="0"/>
              <a:t> (CSJS) (</a:t>
            </a:r>
            <a:r>
              <a:rPr lang="en-US" dirty="0"/>
              <a:t>2304CS431</a:t>
            </a:r>
            <a:r>
              <a:rPr lang="en-IN" dirty="0"/>
              <a:t>)</a:t>
            </a:r>
            <a:endParaRPr lang="en-US" dirty="0"/>
          </a:p>
        </p:txBody>
      </p:sp>
      <p:pic>
        <p:nvPicPr>
          <p:cNvPr id="16" name="Picture Placeholder 15"/>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353569" y="5197789"/>
            <a:ext cx="1353599" cy="1353599"/>
          </a:xfrm>
        </p:spPr>
      </p:pic>
      <p:sp>
        <p:nvSpPr>
          <p:cNvPr id="15" name="Title 1">
            <a:extLst>
              <a:ext uri="{FF2B5EF4-FFF2-40B4-BE49-F238E27FC236}">
                <a16:creationId xmlns:a16="http://schemas.microsoft.com/office/drawing/2014/main" id="{0E0A5353-D4D5-43D7-A039-6CFC6871D64F}"/>
              </a:ext>
            </a:extLst>
          </p:cNvPr>
          <p:cNvSpPr>
            <a:spLocks noGrp="1"/>
          </p:cNvSpPr>
          <p:nvPr>
            <p:ph type="ctrTitle"/>
          </p:nvPr>
        </p:nvSpPr>
        <p:spPr>
          <a:xfrm>
            <a:off x="1110546" y="1350894"/>
            <a:ext cx="7035300" cy="2578780"/>
          </a:xfrm>
        </p:spPr>
        <p:txBody>
          <a:bodyPr/>
          <a:lstStyle/>
          <a:p>
            <a:r>
              <a:rPr lang="en-US" sz="4800" b="0" dirty="0">
                <a:latin typeface="Roboto Condensed Light" panose="02000000000000000000" pitchFamily="2" charset="0"/>
                <a:ea typeface="Roboto Condensed Light" panose="02000000000000000000" pitchFamily="2" charset="0"/>
              </a:rPr>
              <a:t>Unit-04</a:t>
            </a:r>
            <a:r>
              <a:rPr lang="en-US" dirty="0"/>
              <a:t> </a:t>
            </a:r>
            <a:br>
              <a:rPr lang="en-US" dirty="0"/>
            </a:br>
            <a:r>
              <a:rPr lang="en-US" dirty="0"/>
              <a:t>ES - 6</a:t>
            </a:r>
          </a:p>
        </p:txBody>
      </p:sp>
      <p:pic>
        <p:nvPicPr>
          <p:cNvPr id="3" name="Picture 2">
            <a:extLst>
              <a:ext uri="{FF2B5EF4-FFF2-40B4-BE49-F238E27FC236}">
                <a16:creationId xmlns:a16="http://schemas.microsoft.com/office/drawing/2014/main" id="{15B9C4DA-D166-F5CC-294D-0C2C2C62D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7239" y="1745341"/>
            <a:ext cx="2686608" cy="2686610"/>
          </a:xfrm>
          <a:prstGeom prst="rect">
            <a:avLst/>
          </a:prstGeom>
        </p:spPr>
      </p:pic>
      <p:sp>
        <p:nvSpPr>
          <p:cNvPr id="6" name="TextBox 5">
            <a:extLst>
              <a:ext uri="{FF2B5EF4-FFF2-40B4-BE49-F238E27FC236}">
                <a16:creationId xmlns:a16="http://schemas.microsoft.com/office/drawing/2014/main" id="{B3F14FC5-28D8-A430-FB80-B24E77B3F872}"/>
              </a:ext>
            </a:extLst>
          </p:cNvPr>
          <p:cNvSpPr txBox="1"/>
          <p:nvPr/>
        </p:nvSpPr>
        <p:spPr>
          <a:xfrm>
            <a:off x="1030368" y="3962578"/>
            <a:ext cx="8167302" cy="830997"/>
          </a:xfrm>
          <a:prstGeom prst="rect">
            <a:avLst/>
          </a:prstGeom>
          <a:noFill/>
        </p:spPr>
        <p:txBody>
          <a:bodyPr wrap="square">
            <a:spAutoFit/>
          </a:bodyPr>
          <a:lstStyle/>
          <a:p>
            <a:r>
              <a:rPr lang="en-US" sz="2400" b="1" i="1" dirty="0"/>
              <a:t>CO4 : at the end of this chapter, students will be able to,</a:t>
            </a:r>
          </a:p>
          <a:p>
            <a:r>
              <a:rPr lang="en-US" sz="2400" dirty="0"/>
              <a:t>          demonstrate the arrow function, classes and </a:t>
            </a:r>
            <a:r>
              <a:rPr lang="en-IN" sz="2400" dirty="0" err="1"/>
              <a:t>destructuring</a:t>
            </a:r>
            <a:r>
              <a:rPr lang="en-US" sz="2400" dirty="0"/>
              <a:t>.</a:t>
            </a:r>
          </a:p>
        </p:txBody>
      </p:sp>
    </p:spTree>
    <p:extLst>
      <p:ext uri="{BB962C8B-B14F-4D97-AF65-F5344CB8AC3E}">
        <p14:creationId xmlns:p14="http://schemas.microsoft.com/office/powerpoint/2010/main" val="243652001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Variable using let keyword</a:t>
            </a:r>
          </a:p>
        </p:txBody>
      </p:sp>
      <p:sp>
        <p:nvSpPr>
          <p:cNvPr id="3" name="Content Placeholder 2"/>
          <p:cNvSpPr>
            <a:spLocks noGrp="1"/>
          </p:cNvSpPr>
          <p:nvPr>
            <p:ph idx="1"/>
          </p:nvPr>
        </p:nvSpPr>
        <p:spPr/>
        <p:txBody>
          <a:bodyPr/>
          <a:lstStyle/>
          <a:p>
            <a:r>
              <a:rPr lang="en-US" dirty="0"/>
              <a:t>The let keyword was introduced in ES6 (2015)</a:t>
            </a:r>
          </a:p>
          <a:p>
            <a:r>
              <a:rPr lang="en-US" dirty="0"/>
              <a:t>Variables declared with let have </a:t>
            </a:r>
            <a:r>
              <a:rPr lang="en-US" dirty="0">
                <a:solidFill>
                  <a:srgbClr val="C00000"/>
                </a:solidFill>
              </a:rPr>
              <a:t>Block Scope</a:t>
            </a:r>
          </a:p>
          <a:p>
            <a:r>
              <a:rPr lang="en-US" dirty="0"/>
              <a:t>Variables declared with let must be </a:t>
            </a:r>
            <a:r>
              <a:rPr lang="en-US" dirty="0">
                <a:solidFill>
                  <a:srgbClr val="C00000"/>
                </a:solidFill>
              </a:rPr>
              <a:t>Declared</a:t>
            </a:r>
            <a:r>
              <a:rPr lang="en-US" dirty="0"/>
              <a:t> before use</a:t>
            </a:r>
          </a:p>
          <a:p>
            <a:r>
              <a:rPr lang="en-US" dirty="0"/>
              <a:t>Variables declared with let cannot be </a:t>
            </a:r>
            <a:r>
              <a:rPr lang="en-US" dirty="0" err="1">
                <a:solidFill>
                  <a:srgbClr val="C00000"/>
                </a:solidFill>
              </a:rPr>
              <a:t>Redeclared</a:t>
            </a:r>
            <a:r>
              <a:rPr lang="en-US" dirty="0"/>
              <a:t> in the same scope</a:t>
            </a:r>
          </a:p>
          <a:p>
            <a:r>
              <a:rPr lang="en-US" dirty="0"/>
              <a:t>Variables declared inside a { } block cannot be accessed from outside the block whereas Variables declared with var inside a { } block can be accessed from outside the block</a:t>
            </a:r>
          </a:p>
          <a:p>
            <a:r>
              <a:rPr lang="en-US" dirty="0"/>
              <a:t>In the following code, you can see that the let-declared variable </a:t>
            </a:r>
            <a:r>
              <a:rPr lang="en-US" dirty="0" err="1"/>
              <a:t>tmp</a:t>
            </a:r>
            <a:r>
              <a:rPr lang="en-US" dirty="0"/>
              <a:t> only exists inside the block that starts in line A:</a:t>
            </a:r>
          </a:p>
        </p:txBody>
      </p:sp>
      <p:pic>
        <p:nvPicPr>
          <p:cNvPr id="6" name="Picture 5">
            <a:extLst>
              <a:ext uri="{FF2B5EF4-FFF2-40B4-BE49-F238E27FC236}">
                <a16:creationId xmlns:a16="http://schemas.microsoft.com/office/drawing/2014/main" id="{73069E2C-194D-BA1C-00B8-7E4946B35424}"/>
              </a:ext>
            </a:extLst>
          </p:cNvPr>
          <p:cNvPicPr>
            <a:picLocks noChangeAspect="1"/>
          </p:cNvPicPr>
          <p:nvPr/>
        </p:nvPicPr>
        <p:blipFill>
          <a:blip r:embed="rId2"/>
          <a:stretch>
            <a:fillRect/>
          </a:stretch>
        </p:blipFill>
        <p:spPr>
          <a:xfrm>
            <a:off x="502770" y="4236437"/>
            <a:ext cx="7431862" cy="2217572"/>
          </a:xfrm>
          <a:prstGeom prst="rect">
            <a:avLst/>
          </a:prstGeom>
        </p:spPr>
      </p:pic>
    </p:spTree>
    <p:extLst>
      <p:ext uri="{BB962C8B-B14F-4D97-AF65-F5344CB8AC3E}">
        <p14:creationId xmlns:p14="http://schemas.microsoft.com/office/powerpoint/2010/main" val="391865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a:t>
            </a:r>
            <a:r>
              <a:rPr lang="en-US" dirty="0" err="1"/>
              <a:t>const</a:t>
            </a:r>
            <a:r>
              <a:rPr lang="en-US" dirty="0"/>
              <a:t> keyword was introduced in ES6 (2015)</a:t>
            </a:r>
          </a:p>
          <a:p>
            <a:r>
              <a:rPr lang="en-US" dirty="0"/>
              <a:t>Variables defined with </a:t>
            </a:r>
            <a:r>
              <a:rPr lang="en-US" dirty="0" err="1"/>
              <a:t>const</a:t>
            </a:r>
            <a:r>
              <a:rPr lang="en-US" dirty="0"/>
              <a:t> cannot be </a:t>
            </a:r>
            <a:r>
              <a:rPr lang="en-US" dirty="0" err="1">
                <a:solidFill>
                  <a:srgbClr val="C00000"/>
                </a:solidFill>
              </a:rPr>
              <a:t>Redeclared</a:t>
            </a:r>
            <a:endParaRPr lang="en-US" dirty="0">
              <a:solidFill>
                <a:srgbClr val="C00000"/>
              </a:solidFill>
            </a:endParaRPr>
          </a:p>
          <a:p>
            <a:r>
              <a:rPr lang="en-US" dirty="0"/>
              <a:t>JavaScript </a:t>
            </a:r>
            <a:r>
              <a:rPr lang="en-US" dirty="0" err="1"/>
              <a:t>const</a:t>
            </a:r>
            <a:r>
              <a:rPr lang="en-US" dirty="0"/>
              <a:t> variables must be assigned a value when they are declared</a:t>
            </a:r>
          </a:p>
          <a:p>
            <a:r>
              <a:rPr lang="en-US" dirty="0"/>
              <a:t>Variables defined with </a:t>
            </a:r>
            <a:r>
              <a:rPr lang="en-US" dirty="0" err="1"/>
              <a:t>const</a:t>
            </a:r>
            <a:r>
              <a:rPr lang="en-US" dirty="0"/>
              <a:t> cannot be </a:t>
            </a:r>
            <a:r>
              <a:rPr lang="en-US" dirty="0">
                <a:solidFill>
                  <a:srgbClr val="C00000"/>
                </a:solidFill>
              </a:rPr>
              <a:t>Reassigned</a:t>
            </a:r>
          </a:p>
          <a:p>
            <a:r>
              <a:rPr lang="en-US" dirty="0"/>
              <a:t>Variables defined with </a:t>
            </a:r>
            <a:r>
              <a:rPr lang="en-US" dirty="0" err="1"/>
              <a:t>const</a:t>
            </a:r>
            <a:r>
              <a:rPr lang="en-US" dirty="0"/>
              <a:t> have </a:t>
            </a:r>
            <a:r>
              <a:rPr lang="en-US" dirty="0">
                <a:solidFill>
                  <a:srgbClr val="C00000"/>
                </a:solidFill>
              </a:rPr>
              <a:t>Block Scope</a:t>
            </a:r>
          </a:p>
          <a:p>
            <a:endParaRPr lang="en-US" dirty="0"/>
          </a:p>
          <a:p>
            <a:pPr marL="0" indent="0">
              <a:buNone/>
            </a:pPr>
            <a:endParaRPr lang="en-US" dirty="0"/>
          </a:p>
          <a:p>
            <a:endParaRPr lang="en-US" dirty="0"/>
          </a:p>
          <a:p>
            <a:pPr marL="0" indent="0">
              <a:buNone/>
            </a:pPr>
            <a:endParaRPr lang="en-US" dirty="0"/>
          </a:p>
          <a:p>
            <a:endParaRPr lang="en-US" dirty="0"/>
          </a:p>
          <a:p>
            <a:r>
              <a:rPr lang="en-US" dirty="0"/>
              <a:t>Since for-of creates one binding (storage space for a variable) per loop iteration, it is OK to const-declare the loop variable:</a:t>
            </a:r>
          </a:p>
          <a:p>
            <a:endParaRPr lang="en-US" dirty="0"/>
          </a:p>
        </p:txBody>
      </p:sp>
      <p:sp>
        <p:nvSpPr>
          <p:cNvPr id="6" name="Title 1"/>
          <p:cNvSpPr>
            <a:spLocks noGrp="1"/>
          </p:cNvSpPr>
          <p:nvPr>
            <p:ph type="title"/>
          </p:nvPr>
        </p:nvSpPr>
        <p:spPr/>
        <p:txBody>
          <a:bodyPr>
            <a:normAutofit/>
          </a:bodyPr>
          <a:lstStyle/>
          <a:p>
            <a:r>
              <a:rPr lang="en-US" sz="3600" dirty="0"/>
              <a:t>Variable using </a:t>
            </a:r>
            <a:r>
              <a:rPr lang="en-US" sz="3600" dirty="0" err="1"/>
              <a:t>const</a:t>
            </a:r>
            <a:r>
              <a:rPr lang="en-US" sz="3600" dirty="0"/>
              <a:t> keyword</a:t>
            </a:r>
          </a:p>
        </p:txBody>
      </p:sp>
      <p:pic>
        <p:nvPicPr>
          <p:cNvPr id="4" name="Picture 3">
            <a:extLst>
              <a:ext uri="{FF2B5EF4-FFF2-40B4-BE49-F238E27FC236}">
                <a16:creationId xmlns:a16="http://schemas.microsoft.com/office/drawing/2014/main" id="{74D64EF5-DF8F-1BB0-77AE-5696032ABB5E}"/>
              </a:ext>
            </a:extLst>
          </p:cNvPr>
          <p:cNvPicPr>
            <a:picLocks noChangeAspect="1"/>
          </p:cNvPicPr>
          <p:nvPr/>
        </p:nvPicPr>
        <p:blipFill>
          <a:blip r:embed="rId2"/>
          <a:stretch>
            <a:fillRect/>
          </a:stretch>
        </p:blipFill>
        <p:spPr>
          <a:xfrm>
            <a:off x="515091" y="3177707"/>
            <a:ext cx="5886488" cy="205002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04861B3C-0855-0ECB-F106-2D85026FF317}"/>
              </a:ext>
            </a:extLst>
          </p:cNvPr>
          <p:cNvPicPr>
            <a:picLocks noChangeAspect="1"/>
          </p:cNvPicPr>
          <p:nvPr/>
        </p:nvPicPr>
        <p:blipFill>
          <a:blip r:embed="rId3"/>
          <a:stretch>
            <a:fillRect/>
          </a:stretch>
        </p:blipFill>
        <p:spPr>
          <a:xfrm>
            <a:off x="7213061" y="3177707"/>
            <a:ext cx="4463848" cy="20500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1572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keyword </a:t>
            </a:r>
            <a:r>
              <a:rPr lang="en-US" dirty="0" err="1">
                <a:solidFill>
                  <a:srgbClr val="C00000"/>
                </a:solidFill>
              </a:rPr>
              <a:t>const</a:t>
            </a:r>
            <a:r>
              <a:rPr lang="en-US" dirty="0"/>
              <a:t> is a little </a:t>
            </a:r>
            <a:r>
              <a:rPr lang="en-US" dirty="0">
                <a:solidFill>
                  <a:srgbClr val="C00000"/>
                </a:solidFill>
              </a:rPr>
              <a:t>misleading</a:t>
            </a:r>
            <a:r>
              <a:rPr lang="en-US" dirty="0"/>
              <a:t>.</a:t>
            </a:r>
          </a:p>
          <a:p>
            <a:r>
              <a:rPr lang="en-US" dirty="0"/>
              <a:t>It does </a:t>
            </a:r>
            <a:r>
              <a:rPr lang="en-US" dirty="0">
                <a:solidFill>
                  <a:srgbClr val="C00000"/>
                </a:solidFill>
              </a:rPr>
              <a:t>not define </a:t>
            </a:r>
            <a:r>
              <a:rPr lang="en-US" dirty="0"/>
              <a:t>a </a:t>
            </a:r>
            <a:r>
              <a:rPr lang="en-US" dirty="0">
                <a:solidFill>
                  <a:srgbClr val="C00000"/>
                </a:solidFill>
              </a:rPr>
              <a:t>constant value</a:t>
            </a:r>
            <a:r>
              <a:rPr lang="en-US" dirty="0"/>
              <a:t>. It defines a </a:t>
            </a:r>
            <a:r>
              <a:rPr lang="en-US" dirty="0">
                <a:solidFill>
                  <a:srgbClr val="C00000"/>
                </a:solidFill>
              </a:rPr>
              <a:t>constant reference </a:t>
            </a:r>
            <a:r>
              <a:rPr lang="en-US" dirty="0"/>
              <a:t>to a </a:t>
            </a:r>
            <a:r>
              <a:rPr lang="en-US" dirty="0">
                <a:solidFill>
                  <a:srgbClr val="C00000"/>
                </a:solidFill>
              </a:rPr>
              <a:t>value</a:t>
            </a:r>
            <a:r>
              <a:rPr lang="en-US" dirty="0"/>
              <a:t>.</a:t>
            </a:r>
          </a:p>
          <a:p>
            <a:r>
              <a:rPr lang="en-US" dirty="0"/>
              <a:t>Because of this you can NOT:</a:t>
            </a:r>
          </a:p>
          <a:p>
            <a:pPr lvl="1"/>
            <a:r>
              <a:rPr lang="en-US" sz="2200" dirty="0"/>
              <a:t>Reassign a constant value</a:t>
            </a:r>
          </a:p>
          <a:p>
            <a:pPr lvl="1"/>
            <a:r>
              <a:rPr lang="en-US" sz="2200" dirty="0"/>
              <a:t>Reassign a constant array</a:t>
            </a:r>
          </a:p>
          <a:p>
            <a:pPr lvl="1"/>
            <a:r>
              <a:rPr lang="en-US" sz="2200" dirty="0"/>
              <a:t>Reassign a constant object</a:t>
            </a:r>
          </a:p>
          <a:p>
            <a:r>
              <a:rPr lang="en-US" dirty="0"/>
              <a:t>But you CAN:</a:t>
            </a:r>
          </a:p>
          <a:p>
            <a:pPr lvl="1"/>
            <a:r>
              <a:rPr lang="en-US" sz="2200" dirty="0"/>
              <a:t>Change the elements of constant array</a:t>
            </a:r>
          </a:p>
          <a:p>
            <a:pPr lvl="1"/>
            <a:r>
              <a:rPr lang="en-US" sz="2200" dirty="0"/>
              <a:t>Change the properties of constant object</a:t>
            </a:r>
          </a:p>
        </p:txBody>
      </p:sp>
      <p:sp>
        <p:nvSpPr>
          <p:cNvPr id="6" name="Title 1"/>
          <p:cNvSpPr>
            <a:spLocks noGrp="1"/>
          </p:cNvSpPr>
          <p:nvPr>
            <p:ph type="title"/>
          </p:nvPr>
        </p:nvSpPr>
        <p:spPr/>
        <p:txBody>
          <a:bodyPr>
            <a:normAutofit/>
          </a:bodyPr>
          <a:lstStyle/>
          <a:p>
            <a:r>
              <a:rPr lang="en-US" sz="3600" dirty="0"/>
              <a:t>Variable using </a:t>
            </a:r>
            <a:r>
              <a:rPr lang="en-US" sz="3600" dirty="0" err="1"/>
              <a:t>const</a:t>
            </a:r>
            <a:r>
              <a:rPr lang="en-US" sz="3600" dirty="0"/>
              <a:t> keyword</a:t>
            </a:r>
          </a:p>
        </p:txBody>
      </p:sp>
    </p:spTree>
    <p:extLst>
      <p:ext uri="{BB962C8B-B14F-4D97-AF65-F5344CB8AC3E}">
        <p14:creationId xmlns:p14="http://schemas.microsoft.com/office/powerpoint/2010/main" val="359148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Array methods</a:t>
            </a:r>
          </a:p>
        </p:txBody>
      </p:sp>
      <p:sp>
        <p:nvSpPr>
          <p:cNvPr id="3" name="Content Placeholder 2"/>
          <p:cNvSpPr>
            <a:spLocks noGrp="1"/>
          </p:cNvSpPr>
          <p:nvPr>
            <p:ph idx="1"/>
          </p:nvPr>
        </p:nvSpPr>
        <p:spPr/>
        <p:txBody>
          <a:bodyPr/>
          <a:lstStyle/>
          <a:p>
            <a:r>
              <a:rPr lang="en-US" dirty="0"/>
              <a:t>Some important array methods,</a:t>
            </a:r>
          </a:p>
          <a:p>
            <a:endParaRPr lang="en-US" dirty="0"/>
          </a:p>
        </p:txBody>
      </p:sp>
      <p:sp>
        <p:nvSpPr>
          <p:cNvPr id="4" name="Rounded Rectangle 3"/>
          <p:cNvSpPr/>
          <p:nvPr/>
        </p:nvSpPr>
        <p:spPr>
          <a:xfrm>
            <a:off x="353681" y="1483744"/>
            <a:ext cx="2415399" cy="9057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push</a:t>
            </a:r>
          </a:p>
        </p:txBody>
      </p:sp>
      <p:sp>
        <p:nvSpPr>
          <p:cNvPr id="12" name="Rounded Rectangle 11"/>
          <p:cNvSpPr/>
          <p:nvPr/>
        </p:nvSpPr>
        <p:spPr>
          <a:xfrm>
            <a:off x="353681" y="2752952"/>
            <a:ext cx="2415399" cy="9057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pop</a:t>
            </a:r>
          </a:p>
        </p:txBody>
      </p:sp>
      <p:sp>
        <p:nvSpPr>
          <p:cNvPr id="13" name="Rounded Rectangle 12"/>
          <p:cNvSpPr/>
          <p:nvPr/>
        </p:nvSpPr>
        <p:spPr>
          <a:xfrm>
            <a:off x="353681" y="4022160"/>
            <a:ext cx="2415399" cy="9057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shift</a:t>
            </a:r>
          </a:p>
        </p:txBody>
      </p:sp>
      <p:sp>
        <p:nvSpPr>
          <p:cNvPr id="14" name="Rounded Rectangle 13"/>
          <p:cNvSpPr/>
          <p:nvPr/>
        </p:nvSpPr>
        <p:spPr>
          <a:xfrm>
            <a:off x="353681" y="5291368"/>
            <a:ext cx="2415399" cy="9057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err="1">
                <a:solidFill>
                  <a:schemeClr val="tx1"/>
                </a:solidFill>
              </a:rPr>
              <a:t>unshift</a:t>
            </a:r>
            <a:endParaRPr lang="en-US" sz="2400" b="1" dirty="0">
              <a:solidFill>
                <a:schemeClr val="tx1"/>
              </a:solidFill>
            </a:endParaRPr>
          </a:p>
        </p:txBody>
      </p:sp>
      <p:sp>
        <p:nvSpPr>
          <p:cNvPr id="15" name="Rounded Rectangle 14"/>
          <p:cNvSpPr/>
          <p:nvPr/>
        </p:nvSpPr>
        <p:spPr>
          <a:xfrm>
            <a:off x="3321168" y="1483744"/>
            <a:ext cx="2415399" cy="9057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sort</a:t>
            </a:r>
          </a:p>
        </p:txBody>
      </p:sp>
      <p:sp>
        <p:nvSpPr>
          <p:cNvPr id="16" name="Rounded Rectangle 15"/>
          <p:cNvSpPr/>
          <p:nvPr/>
        </p:nvSpPr>
        <p:spPr>
          <a:xfrm>
            <a:off x="3321168" y="2752952"/>
            <a:ext cx="2415399" cy="9057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reverse</a:t>
            </a:r>
          </a:p>
        </p:txBody>
      </p:sp>
      <p:sp>
        <p:nvSpPr>
          <p:cNvPr id="17" name="Rounded Rectangle 16"/>
          <p:cNvSpPr/>
          <p:nvPr/>
        </p:nvSpPr>
        <p:spPr>
          <a:xfrm>
            <a:off x="3321168" y="4022160"/>
            <a:ext cx="2415399" cy="9057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slice</a:t>
            </a:r>
          </a:p>
        </p:txBody>
      </p:sp>
      <p:sp>
        <p:nvSpPr>
          <p:cNvPr id="18" name="Rounded Rectangle 17"/>
          <p:cNvSpPr/>
          <p:nvPr/>
        </p:nvSpPr>
        <p:spPr>
          <a:xfrm>
            <a:off x="3321168" y="5291368"/>
            <a:ext cx="2415399" cy="90577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join</a:t>
            </a:r>
          </a:p>
        </p:txBody>
      </p:sp>
      <p:sp>
        <p:nvSpPr>
          <p:cNvPr id="19" name="Rounded Rectangle 18"/>
          <p:cNvSpPr/>
          <p:nvPr/>
        </p:nvSpPr>
        <p:spPr>
          <a:xfrm>
            <a:off x="6288655" y="1483744"/>
            <a:ext cx="2415399" cy="905774"/>
          </a:xfrm>
          <a:prstGeom prst="roundRect">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includes</a:t>
            </a:r>
          </a:p>
        </p:txBody>
      </p:sp>
      <p:sp>
        <p:nvSpPr>
          <p:cNvPr id="20" name="Rounded Rectangle 19"/>
          <p:cNvSpPr/>
          <p:nvPr/>
        </p:nvSpPr>
        <p:spPr>
          <a:xfrm>
            <a:off x="6288655" y="2752952"/>
            <a:ext cx="2415399" cy="905774"/>
          </a:xfrm>
          <a:prstGeom prst="roundRect">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find</a:t>
            </a:r>
          </a:p>
        </p:txBody>
      </p:sp>
      <p:sp>
        <p:nvSpPr>
          <p:cNvPr id="21" name="Rounded Rectangle 20"/>
          <p:cNvSpPr/>
          <p:nvPr/>
        </p:nvSpPr>
        <p:spPr>
          <a:xfrm>
            <a:off x="6288655" y="4022160"/>
            <a:ext cx="2415399" cy="905774"/>
          </a:xfrm>
          <a:prstGeom prst="roundRect">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some</a:t>
            </a:r>
          </a:p>
        </p:txBody>
      </p:sp>
      <p:sp>
        <p:nvSpPr>
          <p:cNvPr id="22" name="Rounded Rectangle 21"/>
          <p:cNvSpPr/>
          <p:nvPr/>
        </p:nvSpPr>
        <p:spPr>
          <a:xfrm>
            <a:off x="6288655" y="5291368"/>
            <a:ext cx="2415399" cy="905774"/>
          </a:xfrm>
          <a:prstGeom prst="roundRect">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every</a:t>
            </a:r>
          </a:p>
        </p:txBody>
      </p:sp>
      <p:sp>
        <p:nvSpPr>
          <p:cNvPr id="23" name="Rounded Rectangle 22"/>
          <p:cNvSpPr/>
          <p:nvPr/>
        </p:nvSpPr>
        <p:spPr>
          <a:xfrm>
            <a:off x="9256142" y="1483744"/>
            <a:ext cx="2415399" cy="905774"/>
          </a:xfrm>
          <a:prstGeom prst="roundRect">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filter</a:t>
            </a:r>
          </a:p>
        </p:txBody>
      </p:sp>
      <p:sp>
        <p:nvSpPr>
          <p:cNvPr id="24" name="Rounded Rectangle 23"/>
          <p:cNvSpPr/>
          <p:nvPr/>
        </p:nvSpPr>
        <p:spPr>
          <a:xfrm>
            <a:off x="9256142" y="2752952"/>
            <a:ext cx="2415399" cy="905774"/>
          </a:xfrm>
          <a:prstGeom prst="roundRect">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err="1">
                <a:solidFill>
                  <a:schemeClr val="tx1"/>
                </a:solidFill>
              </a:rPr>
              <a:t>forEach</a:t>
            </a:r>
            <a:endParaRPr lang="en-US" sz="2400" b="1" dirty="0">
              <a:solidFill>
                <a:schemeClr val="tx1"/>
              </a:solidFill>
            </a:endParaRPr>
          </a:p>
        </p:txBody>
      </p:sp>
      <p:sp>
        <p:nvSpPr>
          <p:cNvPr id="25" name="Rounded Rectangle 24"/>
          <p:cNvSpPr/>
          <p:nvPr/>
        </p:nvSpPr>
        <p:spPr>
          <a:xfrm>
            <a:off x="9256142" y="4022160"/>
            <a:ext cx="2415399" cy="905774"/>
          </a:xfrm>
          <a:prstGeom prst="roundRect">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reduce</a:t>
            </a:r>
          </a:p>
        </p:txBody>
      </p:sp>
      <p:sp>
        <p:nvSpPr>
          <p:cNvPr id="26" name="Rounded Rectangle 25"/>
          <p:cNvSpPr/>
          <p:nvPr/>
        </p:nvSpPr>
        <p:spPr>
          <a:xfrm>
            <a:off x="9256142" y="5291368"/>
            <a:ext cx="2415399" cy="905774"/>
          </a:xfrm>
          <a:prstGeom prst="roundRect">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chemeClr val="tx1"/>
                </a:solidFill>
              </a:rPr>
              <a:t>map</a:t>
            </a:r>
          </a:p>
        </p:txBody>
      </p:sp>
    </p:spTree>
    <p:extLst>
      <p:ext uri="{BB962C8B-B14F-4D97-AF65-F5344CB8AC3E}">
        <p14:creationId xmlns:p14="http://schemas.microsoft.com/office/powerpoint/2010/main" val="275299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
            </a:r>
            <a:br>
              <a:rPr lang="en-US" sz="3600" dirty="0"/>
            </a:br>
            <a:r>
              <a:rPr lang="en-US" sz="3600" dirty="0"/>
              <a:t>Array Methods - </a:t>
            </a:r>
            <a:r>
              <a:rPr lang="en-US" sz="3600" dirty="0" err="1"/>
              <a:t>Array.forEach</a:t>
            </a:r>
            <a:r>
              <a:rPr lang="en-US" sz="3600" dirty="0"/>
              <a:t> Method</a:t>
            </a:r>
            <a:br>
              <a:rPr lang="en-US" sz="3600" dirty="0"/>
            </a:br>
            <a:endParaRPr lang="en-US" sz="3600" dirty="0"/>
          </a:p>
        </p:txBody>
      </p:sp>
      <p:sp>
        <p:nvSpPr>
          <p:cNvPr id="3" name="Content Placeholder 2"/>
          <p:cNvSpPr>
            <a:spLocks noGrp="1"/>
          </p:cNvSpPr>
          <p:nvPr>
            <p:ph idx="1"/>
          </p:nvPr>
        </p:nvSpPr>
        <p:spPr>
          <a:xfrm>
            <a:off x="131180" y="863444"/>
            <a:ext cx="11929641" cy="446529"/>
          </a:xfrm>
        </p:spPr>
        <p:txBody>
          <a:bodyPr/>
          <a:lstStyle/>
          <a:p>
            <a:r>
              <a:rPr lang="en-US" dirty="0"/>
              <a:t>The </a:t>
            </a:r>
            <a:r>
              <a:rPr lang="en-US" dirty="0" err="1">
                <a:solidFill>
                  <a:srgbClr val="C00000"/>
                </a:solidFill>
              </a:rPr>
              <a:t>forEach</a:t>
            </a:r>
            <a:r>
              <a:rPr lang="en-US" dirty="0"/>
              <a:t> method </a:t>
            </a:r>
            <a:r>
              <a:rPr lang="en-US" dirty="0">
                <a:solidFill>
                  <a:srgbClr val="C00000"/>
                </a:solidFill>
              </a:rPr>
              <a:t>executes</a:t>
            </a:r>
            <a:r>
              <a:rPr lang="en-US" dirty="0"/>
              <a:t> a provided function once for </a:t>
            </a:r>
            <a:r>
              <a:rPr lang="en-US" dirty="0">
                <a:solidFill>
                  <a:srgbClr val="C00000"/>
                </a:solidFill>
              </a:rPr>
              <a:t>every element </a:t>
            </a:r>
            <a:r>
              <a:rPr lang="en-US" dirty="0"/>
              <a:t>in the array.</a:t>
            </a:r>
          </a:p>
          <a:p>
            <a:r>
              <a:rPr lang="en-US" dirty="0"/>
              <a:t>The thing you need to keep in mind is that the </a:t>
            </a:r>
            <a:r>
              <a:rPr lang="en-US" dirty="0" err="1">
                <a:solidFill>
                  <a:srgbClr val="C00000"/>
                </a:solidFill>
              </a:rPr>
              <a:t>forEach</a:t>
            </a:r>
            <a:r>
              <a:rPr lang="en-US" dirty="0">
                <a:solidFill>
                  <a:srgbClr val="C00000"/>
                </a:solidFill>
              </a:rPr>
              <a:t> method does not return any value</a:t>
            </a:r>
            <a:r>
              <a:rPr lang="en-US" dirty="0"/>
              <a:t>.</a:t>
            </a:r>
          </a:p>
          <a:p>
            <a:r>
              <a:rPr lang="en-US" dirty="0"/>
              <a:t>Using a </a:t>
            </a:r>
            <a:r>
              <a:rPr lang="en-US" dirty="0" err="1"/>
              <a:t>forEach</a:t>
            </a:r>
            <a:r>
              <a:rPr lang="en-US" dirty="0"/>
              <a:t> loop makes your code shorter and easier to understand</a:t>
            </a:r>
          </a:p>
          <a:p>
            <a:r>
              <a:rPr lang="en-US" dirty="0"/>
              <a:t>When using a </a:t>
            </a:r>
            <a:r>
              <a:rPr lang="en-US" dirty="0" err="1"/>
              <a:t>forEach</a:t>
            </a:r>
            <a:r>
              <a:rPr lang="en-US" dirty="0"/>
              <a:t> loop, we don't need to keep track of how many elements are available in the array. So it avoids the creation of an extra counter variable.</a:t>
            </a:r>
          </a:p>
          <a:p>
            <a:r>
              <a:rPr lang="en-US" dirty="0"/>
              <a:t>Using a </a:t>
            </a:r>
            <a:r>
              <a:rPr lang="en-US" dirty="0" err="1"/>
              <a:t>forEach</a:t>
            </a:r>
            <a:r>
              <a:rPr lang="en-US" dirty="0"/>
              <a:t> loop makes code easy to debug because there are no extra variables for looping through the array</a:t>
            </a:r>
          </a:p>
          <a:p>
            <a:r>
              <a:rPr lang="en-US" dirty="0"/>
              <a:t>The </a:t>
            </a:r>
            <a:r>
              <a:rPr lang="en-US" dirty="0" err="1">
                <a:solidFill>
                  <a:srgbClr val="C00000"/>
                </a:solidFill>
              </a:rPr>
              <a:t>forEach</a:t>
            </a:r>
            <a:r>
              <a:rPr lang="en-US" dirty="0"/>
              <a:t> loop </a:t>
            </a:r>
            <a:r>
              <a:rPr lang="en-US" dirty="0">
                <a:solidFill>
                  <a:srgbClr val="C00000"/>
                </a:solidFill>
              </a:rPr>
              <a:t>automatically stops </a:t>
            </a:r>
            <a:r>
              <a:rPr lang="en-US" dirty="0"/>
              <a:t>when </a:t>
            </a:r>
            <a:r>
              <a:rPr lang="en-US" dirty="0">
                <a:solidFill>
                  <a:srgbClr val="C00000"/>
                </a:solidFill>
              </a:rPr>
              <a:t>all the elements </a:t>
            </a:r>
            <a:r>
              <a:rPr lang="en-US" dirty="0"/>
              <a:t>of the </a:t>
            </a:r>
            <a:r>
              <a:rPr lang="en-US" dirty="0">
                <a:solidFill>
                  <a:srgbClr val="C00000"/>
                </a:solidFill>
              </a:rPr>
              <a:t>array</a:t>
            </a:r>
            <a:r>
              <a:rPr lang="en-US" dirty="0"/>
              <a:t> are </a:t>
            </a:r>
            <a:r>
              <a:rPr lang="en-US" dirty="0">
                <a:solidFill>
                  <a:srgbClr val="C00000"/>
                </a:solidFill>
              </a:rPr>
              <a:t>finished iterating</a:t>
            </a:r>
            <a:r>
              <a:rPr lang="en-US" dirty="0"/>
              <a:t>.</a:t>
            </a:r>
          </a:p>
        </p:txBody>
      </p:sp>
      <p:sp>
        <p:nvSpPr>
          <p:cNvPr id="6" name="Content Placeholder 2"/>
          <p:cNvSpPr txBox="1">
            <a:spLocks/>
          </p:cNvSpPr>
          <p:nvPr/>
        </p:nvSpPr>
        <p:spPr>
          <a:xfrm>
            <a:off x="131180" y="2019994"/>
            <a:ext cx="6652005" cy="405926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4" name="Picture 13">
            <a:extLst>
              <a:ext uri="{FF2B5EF4-FFF2-40B4-BE49-F238E27FC236}">
                <a16:creationId xmlns:a16="http://schemas.microsoft.com/office/drawing/2014/main" id="{57739BE6-7819-8B47-A36F-39BB2896991F}"/>
              </a:ext>
            </a:extLst>
          </p:cNvPr>
          <p:cNvPicPr>
            <a:picLocks noChangeAspect="1"/>
          </p:cNvPicPr>
          <p:nvPr/>
        </p:nvPicPr>
        <p:blipFill>
          <a:blip r:embed="rId2"/>
          <a:stretch>
            <a:fillRect/>
          </a:stretch>
        </p:blipFill>
        <p:spPr>
          <a:xfrm>
            <a:off x="8149010" y="4428452"/>
            <a:ext cx="1909389" cy="1741232"/>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F9A39484-7A8B-6D34-2E3B-E348A69A34BF}"/>
              </a:ext>
            </a:extLst>
          </p:cNvPr>
          <p:cNvPicPr>
            <a:picLocks noChangeAspect="1"/>
          </p:cNvPicPr>
          <p:nvPr/>
        </p:nvPicPr>
        <p:blipFill>
          <a:blip r:embed="rId3"/>
          <a:stretch>
            <a:fillRect/>
          </a:stretch>
        </p:blipFill>
        <p:spPr>
          <a:xfrm>
            <a:off x="521110" y="4428451"/>
            <a:ext cx="7138220" cy="17412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481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
            </a:r>
            <a:br>
              <a:rPr lang="en-US" sz="3600" dirty="0"/>
            </a:br>
            <a:r>
              <a:rPr lang="en-US" sz="3600" dirty="0"/>
              <a:t>Array Methods - </a:t>
            </a:r>
            <a:r>
              <a:rPr lang="en-US" sz="3600" dirty="0" err="1"/>
              <a:t>Array.map</a:t>
            </a:r>
            <a:r>
              <a:rPr lang="en-US" sz="3600" dirty="0"/>
              <a:t> Method</a:t>
            </a:r>
            <a:br>
              <a:rPr lang="en-US" sz="3600" dirty="0"/>
            </a:br>
            <a:endParaRPr lang="en-US" sz="3600" dirty="0"/>
          </a:p>
        </p:txBody>
      </p:sp>
      <p:sp>
        <p:nvSpPr>
          <p:cNvPr id="3" name="Content Placeholder 2"/>
          <p:cNvSpPr>
            <a:spLocks noGrp="1"/>
          </p:cNvSpPr>
          <p:nvPr>
            <p:ph idx="1"/>
          </p:nvPr>
        </p:nvSpPr>
        <p:spPr>
          <a:xfrm>
            <a:off x="131180" y="863444"/>
            <a:ext cx="11929641" cy="446529"/>
          </a:xfrm>
        </p:spPr>
        <p:txBody>
          <a:bodyPr/>
          <a:lstStyle/>
          <a:p>
            <a:r>
              <a:rPr lang="en-US" dirty="0"/>
              <a:t>The </a:t>
            </a:r>
            <a:r>
              <a:rPr lang="en-US" dirty="0">
                <a:solidFill>
                  <a:srgbClr val="C00000"/>
                </a:solidFill>
              </a:rPr>
              <a:t>map method </a:t>
            </a:r>
            <a:r>
              <a:rPr lang="en-US" dirty="0"/>
              <a:t>executes a provided function once </a:t>
            </a:r>
            <a:r>
              <a:rPr lang="en-US" dirty="0">
                <a:solidFill>
                  <a:srgbClr val="C00000"/>
                </a:solidFill>
              </a:rPr>
              <a:t>for every element </a:t>
            </a:r>
            <a:r>
              <a:rPr lang="en-US" dirty="0"/>
              <a:t>in the </a:t>
            </a:r>
            <a:r>
              <a:rPr lang="en-US" dirty="0">
                <a:solidFill>
                  <a:srgbClr val="C00000"/>
                </a:solidFill>
              </a:rPr>
              <a:t>array</a:t>
            </a:r>
            <a:r>
              <a:rPr lang="en-US" dirty="0"/>
              <a:t> and it </a:t>
            </a:r>
            <a:r>
              <a:rPr lang="en-US" dirty="0">
                <a:solidFill>
                  <a:srgbClr val="C00000"/>
                </a:solidFill>
              </a:rPr>
              <a:t>returns</a:t>
            </a:r>
            <a:r>
              <a:rPr lang="en-US" dirty="0"/>
              <a:t> a </a:t>
            </a:r>
            <a:r>
              <a:rPr lang="en-US" dirty="0">
                <a:solidFill>
                  <a:srgbClr val="C00000"/>
                </a:solidFill>
              </a:rPr>
              <a:t>new transformed array</a:t>
            </a:r>
            <a:r>
              <a:rPr lang="en-US" dirty="0"/>
              <a:t>.</a:t>
            </a:r>
          </a:p>
          <a:p>
            <a:endParaRPr lang="en-US" dirty="0"/>
          </a:p>
          <a:p>
            <a:pPr marL="0" indent="0">
              <a:buNone/>
            </a:pPr>
            <a:endParaRPr lang="en-US" dirty="0"/>
          </a:p>
          <a:p>
            <a:endParaRPr lang="en-US" dirty="0"/>
          </a:p>
          <a:p>
            <a:pPr marL="0" indent="0">
              <a:buNone/>
            </a:pPr>
            <a:endParaRPr lang="en-US" dirty="0"/>
          </a:p>
          <a:p>
            <a:endParaRPr lang="en-US" dirty="0"/>
          </a:p>
          <a:p>
            <a:r>
              <a:rPr lang="en-US" dirty="0"/>
              <a:t>Note that the map method returns a new array that is of the exact same length as the original array.</a:t>
            </a:r>
          </a:p>
          <a:p>
            <a:r>
              <a:rPr lang="en-US" dirty="0"/>
              <a:t>The difference between the </a:t>
            </a:r>
            <a:r>
              <a:rPr lang="en-US" dirty="0" err="1"/>
              <a:t>forEach</a:t>
            </a:r>
            <a:r>
              <a:rPr lang="en-US" dirty="0"/>
              <a:t> and map methods is that </a:t>
            </a:r>
            <a:r>
              <a:rPr lang="en-US" dirty="0" err="1"/>
              <a:t>forEach</a:t>
            </a:r>
            <a:r>
              <a:rPr lang="en-US" dirty="0"/>
              <a:t> is only used for looping and does not return anything back. On the other hand, the map method returns a new array that is of the exact same length as the original array.</a:t>
            </a:r>
          </a:p>
          <a:p>
            <a:r>
              <a:rPr lang="en-US" dirty="0"/>
              <a:t>Also, note that map does not change the original array but returns a new array.</a:t>
            </a:r>
          </a:p>
        </p:txBody>
      </p:sp>
      <p:sp>
        <p:nvSpPr>
          <p:cNvPr id="6" name="Content Placeholder 2"/>
          <p:cNvSpPr txBox="1">
            <a:spLocks/>
          </p:cNvSpPr>
          <p:nvPr/>
        </p:nvSpPr>
        <p:spPr>
          <a:xfrm>
            <a:off x="131180" y="2019994"/>
            <a:ext cx="6652005" cy="405926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5" name="Picture 4">
            <a:extLst>
              <a:ext uri="{FF2B5EF4-FFF2-40B4-BE49-F238E27FC236}">
                <a16:creationId xmlns:a16="http://schemas.microsoft.com/office/drawing/2014/main" id="{4FB7C6BB-C95D-C3E8-F390-B7FFB97AF46E}"/>
              </a:ext>
            </a:extLst>
          </p:cNvPr>
          <p:cNvPicPr>
            <a:picLocks noChangeAspect="1"/>
          </p:cNvPicPr>
          <p:nvPr/>
        </p:nvPicPr>
        <p:blipFill>
          <a:blip r:embed="rId2"/>
          <a:stretch>
            <a:fillRect/>
          </a:stretch>
        </p:blipFill>
        <p:spPr>
          <a:xfrm>
            <a:off x="521110" y="1648144"/>
            <a:ext cx="11149780" cy="21318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2811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Array Methods - </a:t>
            </a:r>
            <a:r>
              <a:rPr lang="en-US" sz="3600" dirty="0" err="1"/>
              <a:t>Array.reduce</a:t>
            </a:r>
            <a:r>
              <a:rPr lang="en-US" sz="3600" dirty="0"/>
              <a:t> Method</a:t>
            </a:r>
            <a:endParaRPr lang="en-IN" sz="3600" dirty="0"/>
          </a:p>
        </p:txBody>
      </p:sp>
      <p:sp>
        <p:nvSpPr>
          <p:cNvPr id="3" name="Content Placeholder 2"/>
          <p:cNvSpPr>
            <a:spLocks noGrp="1"/>
          </p:cNvSpPr>
          <p:nvPr>
            <p:ph idx="1"/>
          </p:nvPr>
        </p:nvSpPr>
        <p:spPr/>
        <p:txBody>
          <a:bodyPr/>
          <a:lstStyle/>
          <a:p>
            <a:r>
              <a:rPr lang="en-US" dirty="0"/>
              <a:t>The </a:t>
            </a:r>
            <a:r>
              <a:rPr lang="en-US" dirty="0">
                <a:solidFill>
                  <a:srgbClr val="C00000"/>
                </a:solidFill>
              </a:rPr>
              <a:t>reduce method </a:t>
            </a:r>
            <a:r>
              <a:rPr lang="en-US" dirty="0"/>
              <a:t>executes a </a:t>
            </a:r>
            <a:r>
              <a:rPr lang="en-US" dirty="0">
                <a:solidFill>
                  <a:srgbClr val="C00000"/>
                </a:solidFill>
              </a:rPr>
              <a:t>reducer function </a:t>
            </a:r>
            <a:r>
              <a:rPr lang="en-US" dirty="0"/>
              <a:t>(that you provide) on each element of the array, resulting in a </a:t>
            </a:r>
            <a:r>
              <a:rPr lang="en-US" dirty="0">
                <a:solidFill>
                  <a:srgbClr val="C00000"/>
                </a:solidFill>
              </a:rPr>
              <a:t>single output value</a:t>
            </a:r>
            <a:r>
              <a:rPr lang="en-US" dirty="0"/>
              <a:t>.</a:t>
            </a:r>
          </a:p>
          <a:p>
            <a:r>
              <a:rPr lang="en-US" dirty="0"/>
              <a:t>Note that the </a:t>
            </a:r>
            <a:r>
              <a:rPr lang="en-US" dirty="0">
                <a:solidFill>
                  <a:srgbClr val="C00000"/>
                </a:solidFill>
              </a:rPr>
              <a:t>output</a:t>
            </a:r>
            <a:r>
              <a:rPr lang="en-US" dirty="0"/>
              <a:t> of the </a:t>
            </a:r>
            <a:r>
              <a:rPr lang="en-US" dirty="0">
                <a:solidFill>
                  <a:srgbClr val="C00000"/>
                </a:solidFill>
              </a:rPr>
              <a:t>reduce method </a:t>
            </a:r>
            <a:r>
              <a:rPr lang="en-US" dirty="0"/>
              <a:t>is </a:t>
            </a:r>
            <a:r>
              <a:rPr lang="en-US" dirty="0">
                <a:solidFill>
                  <a:srgbClr val="C00000"/>
                </a:solidFill>
              </a:rPr>
              <a:t>always a single value</a:t>
            </a:r>
            <a:r>
              <a:rPr lang="en-US" dirty="0"/>
              <a:t>. It can be an object, a number, a string, an array, and so on. It depends on what you want the output of reduce method to generate but it's always a single value.</a:t>
            </a:r>
          </a:p>
          <a:p>
            <a:r>
              <a:rPr lang="en-US" dirty="0"/>
              <a:t>Suppose that you want to find the sum of all the numbers in the array. You can use the reduce method for that.</a:t>
            </a:r>
          </a:p>
          <a:p>
            <a:endParaRPr lang="en-US" dirty="0"/>
          </a:p>
          <a:p>
            <a:endParaRPr lang="en-US" dirty="0"/>
          </a:p>
          <a:p>
            <a:endParaRPr lang="en-US" dirty="0"/>
          </a:p>
          <a:p>
            <a:pPr marL="0" indent="0">
              <a:buNone/>
            </a:pPr>
            <a:endParaRPr lang="en-US" dirty="0"/>
          </a:p>
        </p:txBody>
      </p:sp>
      <p:pic>
        <p:nvPicPr>
          <p:cNvPr id="6" name="Picture 5">
            <a:extLst>
              <a:ext uri="{FF2B5EF4-FFF2-40B4-BE49-F238E27FC236}">
                <a16:creationId xmlns:a16="http://schemas.microsoft.com/office/drawing/2014/main" id="{7D70D01B-2FCA-8BDA-A1BB-065A90CB31D6}"/>
              </a:ext>
            </a:extLst>
          </p:cNvPr>
          <p:cNvPicPr>
            <a:picLocks noChangeAspect="1"/>
          </p:cNvPicPr>
          <p:nvPr/>
        </p:nvPicPr>
        <p:blipFill>
          <a:blip r:embed="rId2"/>
          <a:stretch>
            <a:fillRect/>
          </a:stretch>
        </p:blipFill>
        <p:spPr>
          <a:xfrm>
            <a:off x="491544" y="3658726"/>
            <a:ext cx="9793067" cy="27626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6239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The </a:t>
            </a:r>
            <a:r>
              <a:rPr lang="en-US" dirty="0">
                <a:solidFill>
                  <a:srgbClr val="C00000"/>
                </a:solidFill>
              </a:rPr>
              <a:t>reduce method </a:t>
            </a:r>
            <a:r>
              <a:rPr lang="en-US" dirty="0"/>
              <a:t>accepts a </a:t>
            </a:r>
            <a:r>
              <a:rPr lang="en-US" dirty="0">
                <a:solidFill>
                  <a:srgbClr val="C00000"/>
                </a:solidFill>
              </a:rPr>
              <a:t>callback function </a:t>
            </a:r>
            <a:r>
              <a:rPr lang="en-US" dirty="0"/>
              <a:t>that receives </a:t>
            </a:r>
            <a:r>
              <a:rPr lang="en-US" dirty="0">
                <a:solidFill>
                  <a:srgbClr val="C00000"/>
                </a:solidFill>
              </a:rPr>
              <a:t>accumulator</a:t>
            </a:r>
            <a:r>
              <a:rPr lang="en-US" dirty="0"/>
              <a:t>, </a:t>
            </a:r>
            <a:r>
              <a:rPr lang="en-US" dirty="0">
                <a:solidFill>
                  <a:srgbClr val="C00000"/>
                </a:solidFill>
              </a:rPr>
              <a:t>number</a:t>
            </a:r>
            <a:r>
              <a:rPr lang="en-US" dirty="0"/>
              <a:t>, </a:t>
            </a:r>
            <a:r>
              <a:rPr lang="en-US" dirty="0">
                <a:solidFill>
                  <a:srgbClr val="C00000"/>
                </a:solidFill>
              </a:rPr>
              <a:t>index</a:t>
            </a:r>
            <a:r>
              <a:rPr lang="en-US" dirty="0"/>
              <a:t> and </a:t>
            </a:r>
            <a:r>
              <a:rPr lang="en-US" dirty="0">
                <a:solidFill>
                  <a:srgbClr val="C00000"/>
                </a:solidFill>
              </a:rPr>
              <a:t>array</a:t>
            </a:r>
            <a:r>
              <a:rPr lang="en-US" dirty="0"/>
              <a:t> as the values. In the above code, we’re using only accumulator and number.</a:t>
            </a:r>
          </a:p>
          <a:p>
            <a:r>
              <a:rPr lang="en-US" dirty="0"/>
              <a:t>The accumulator will contain the initial Value to be used for the array. The initial Value decides the return type of the data returned by the reduce method.</a:t>
            </a:r>
          </a:p>
          <a:p>
            <a:r>
              <a:rPr lang="en-US" dirty="0"/>
              <a:t>The number is the second parameter to the callback function that will contain the array element during each iteration of the loop.</a:t>
            </a:r>
          </a:p>
          <a:p>
            <a:r>
              <a:rPr lang="en-US" b="1" dirty="0"/>
              <a:t>Advantages of using the reduce method : </a:t>
            </a:r>
            <a:r>
              <a:rPr lang="en-US" dirty="0"/>
              <a:t>Using reduce allows us to generate any type of simple or complex data based on the array</a:t>
            </a:r>
          </a:p>
          <a:p>
            <a:r>
              <a:rPr lang="en-US" dirty="0"/>
              <a:t>It remembers the previously returns data from the loop so helps us avoid creating a global variable to store the previous value</a:t>
            </a:r>
            <a:endParaRPr lang="en-IN" dirty="0"/>
          </a:p>
        </p:txBody>
      </p:sp>
      <p:sp>
        <p:nvSpPr>
          <p:cNvPr id="4" name="Title 1"/>
          <p:cNvSpPr>
            <a:spLocks noGrp="1"/>
          </p:cNvSpPr>
          <p:nvPr>
            <p:ph type="title"/>
          </p:nvPr>
        </p:nvSpPr>
        <p:spPr/>
        <p:txBody>
          <a:bodyPr>
            <a:normAutofit/>
          </a:bodyPr>
          <a:lstStyle/>
          <a:p>
            <a:r>
              <a:rPr lang="en-US" sz="3600" dirty="0"/>
              <a:t>Array Methods - </a:t>
            </a:r>
            <a:r>
              <a:rPr lang="en-US" sz="3600" dirty="0" err="1"/>
              <a:t>Array.reduce</a:t>
            </a:r>
            <a:r>
              <a:rPr lang="en-US" sz="3600" dirty="0"/>
              <a:t> Method</a:t>
            </a:r>
            <a:endParaRPr lang="en-IN" sz="3600" dirty="0"/>
          </a:p>
        </p:txBody>
      </p:sp>
    </p:spTree>
    <p:extLst>
      <p:ext uri="{BB962C8B-B14F-4D97-AF65-F5344CB8AC3E}">
        <p14:creationId xmlns:p14="http://schemas.microsoft.com/office/powerpoint/2010/main" val="312108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Array Methods - </a:t>
            </a:r>
            <a:r>
              <a:rPr lang="en-IN" sz="3600" dirty="0" err="1"/>
              <a:t>Array.filter</a:t>
            </a:r>
            <a:r>
              <a:rPr lang="en-IN" sz="3600" dirty="0"/>
              <a:t> Method</a:t>
            </a:r>
          </a:p>
        </p:txBody>
      </p:sp>
      <p:sp>
        <p:nvSpPr>
          <p:cNvPr id="3" name="Content Placeholder 2"/>
          <p:cNvSpPr>
            <a:spLocks noGrp="1"/>
          </p:cNvSpPr>
          <p:nvPr>
            <p:ph idx="1"/>
          </p:nvPr>
        </p:nvSpPr>
        <p:spPr/>
        <p:txBody>
          <a:bodyPr/>
          <a:lstStyle/>
          <a:p>
            <a:r>
              <a:rPr lang="en-US" dirty="0"/>
              <a:t>The </a:t>
            </a:r>
            <a:r>
              <a:rPr lang="en-US" dirty="0">
                <a:solidFill>
                  <a:srgbClr val="C00000"/>
                </a:solidFill>
              </a:rPr>
              <a:t>filter method </a:t>
            </a:r>
            <a:r>
              <a:rPr lang="en-US" dirty="0"/>
              <a:t>returns a </a:t>
            </a:r>
            <a:r>
              <a:rPr lang="en-US" dirty="0">
                <a:solidFill>
                  <a:srgbClr val="C00000"/>
                </a:solidFill>
              </a:rPr>
              <a:t>new array </a:t>
            </a:r>
            <a:r>
              <a:rPr lang="en-US" dirty="0"/>
              <a:t>with </a:t>
            </a:r>
            <a:r>
              <a:rPr lang="en-US" dirty="0">
                <a:solidFill>
                  <a:srgbClr val="C00000"/>
                </a:solidFill>
              </a:rPr>
              <a:t>all the elements </a:t>
            </a:r>
            <a:r>
              <a:rPr lang="en-US" dirty="0"/>
              <a:t>that satisfy the </a:t>
            </a:r>
            <a:r>
              <a:rPr lang="en-US" dirty="0">
                <a:solidFill>
                  <a:srgbClr val="C00000"/>
                </a:solidFill>
              </a:rPr>
              <a:t>provided test condition</a:t>
            </a:r>
            <a:r>
              <a:rPr lang="en-US" dirty="0"/>
              <a:t>.</a:t>
            </a:r>
          </a:p>
          <a:p>
            <a:r>
              <a:rPr lang="en-US" dirty="0"/>
              <a:t>The </a:t>
            </a:r>
            <a:r>
              <a:rPr lang="en-US" dirty="0">
                <a:solidFill>
                  <a:srgbClr val="C00000"/>
                </a:solidFill>
              </a:rPr>
              <a:t>filter method </a:t>
            </a:r>
            <a:r>
              <a:rPr lang="en-US" dirty="0"/>
              <a:t>takes a </a:t>
            </a:r>
            <a:r>
              <a:rPr lang="en-US" dirty="0">
                <a:solidFill>
                  <a:srgbClr val="C00000"/>
                </a:solidFill>
              </a:rPr>
              <a:t>callback function </a:t>
            </a:r>
            <a:r>
              <a:rPr lang="en-US" dirty="0"/>
              <a:t>as the </a:t>
            </a:r>
            <a:r>
              <a:rPr lang="en-US" dirty="0">
                <a:solidFill>
                  <a:srgbClr val="C00000"/>
                </a:solidFill>
              </a:rPr>
              <a:t>first argument </a:t>
            </a:r>
            <a:r>
              <a:rPr lang="en-US" dirty="0"/>
              <a:t>and executes the callback function for every element of the array. Each array element value is passed as the first parameter to the callback function.</a:t>
            </a:r>
            <a:endParaRPr lang="en-IN" dirty="0"/>
          </a:p>
        </p:txBody>
      </p:sp>
      <p:pic>
        <p:nvPicPr>
          <p:cNvPr id="6" name="Picture 5">
            <a:extLst>
              <a:ext uri="{FF2B5EF4-FFF2-40B4-BE49-F238E27FC236}">
                <a16:creationId xmlns:a16="http://schemas.microsoft.com/office/drawing/2014/main" id="{4BE87965-255B-E56C-07FE-B38A3B01ABCC}"/>
              </a:ext>
            </a:extLst>
          </p:cNvPr>
          <p:cNvPicPr>
            <a:picLocks noChangeAspect="1"/>
          </p:cNvPicPr>
          <p:nvPr/>
        </p:nvPicPr>
        <p:blipFill>
          <a:blip r:embed="rId2"/>
          <a:stretch>
            <a:fillRect/>
          </a:stretch>
        </p:blipFill>
        <p:spPr>
          <a:xfrm>
            <a:off x="494726" y="2897874"/>
            <a:ext cx="9720990" cy="34548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109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Array Methods - </a:t>
            </a:r>
            <a:r>
              <a:rPr lang="en-IN" sz="3600" dirty="0" err="1"/>
              <a:t>Array.includes</a:t>
            </a:r>
            <a:r>
              <a:rPr lang="en-IN" sz="3600" dirty="0"/>
              <a:t> Method</a:t>
            </a:r>
          </a:p>
        </p:txBody>
      </p:sp>
      <p:sp>
        <p:nvSpPr>
          <p:cNvPr id="3" name="Content Placeholder 2"/>
          <p:cNvSpPr>
            <a:spLocks noGrp="1"/>
          </p:cNvSpPr>
          <p:nvPr>
            <p:ph idx="1"/>
          </p:nvPr>
        </p:nvSpPr>
        <p:spPr/>
        <p:txBody>
          <a:bodyPr/>
          <a:lstStyle/>
          <a:p>
            <a:r>
              <a:rPr lang="en-US" dirty="0"/>
              <a:t>The includes() method returns true if an array contains a specified value.</a:t>
            </a:r>
          </a:p>
          <a:p>
            <a:r>
              <a:rPr lang="en-US" dirty="0"/>
              <a:t>The includes() method returns false if the value is not found.</a:t>
            </a:r>
          </a:p>
          <a:p>
            <a:r>
              <a:rPr lang="en-US" dirty="0"/>
              <a:t>The includes() method is </a:t>
            </a:r>
            <a:r>
              <a:rPr lang="en-US" dirty="0">
                <a:solidFill>
                  <a:srgbClr val="C00000"/>
                </a:solidFill>
              </a:rPr>
              <a:t>case sensitive</a:t>
            </a:r>
            <a:r>
              <a:rPr lang="en-US" dirty="0"/>
              <a:t>.</a:t>
            </a:r>
          </a:p>
          <a:p>
            <a:r>
              <a:rPr lang="en-IN" dirty="0"/>
              <a:t>Syntax: </a:t>
            </a:r>
            <a:r>
              <a:rPr lang="en-US" i="1" dirty="0" err="1">
                <a:solidFill>
                  <a:srgbClr val="C00000"/>
                </a:solidFill>
              </a:rPr>
              <a:t>array</a:t>
            </a:r>
            <a:r>
              <a:rPr lang="en-US" dirty="0" err="1">
                <a:solidFill>
                  <a:srgbClr val="C00000"/>
                </a:solidFill>
              </a:rPr>
              <a:t>.includes</a:t>
            </a:r>
            <a:r>
              <a:rPr lang="en-US" dirty="0">
                <a:solidFill>
                  <a:srgbClr val="C00000"/>
                </a:solidFill>
              </a:rPr>
              <a:t>(</a:t>
            </a:r>
            <a:r>
              <a:rPr lang="en-US" i="1" dirty="0">
                <a:solidFill>
                  <a:srgbClr val="C00000"/>
                </a:solidFill>
              </a:rPr>
              <a:t>element</a:t>
            </a:r>
            <a:r>
              <a:rPr lang="en-US" dirty="0">
                <a:solidFill>
                  <a:srgbClr val="C00000"/>
                </a:solidFill>
              </a:rPr>
              <a:t>,</a:t>
            </a:r>
            <a:r>
              <a:rPr lang="en-US" i="1" dirty="0">
                <a:solidFill>
                  <a:srgbClr val="C00000"/>
                </a:solidFill>
              </a:rPr>
              <a:t> start</a:t>
            </a:r>
            <a:r>
              <a:rPr lang="en-US" dirty="0">
                <a:solidFill>
                  <a:srgbClr val="C00000"/>
                </a:solidFill>
              </a:rPr>
              <a:t>)</a:t>
            </a:r>
          </a:p>
          <a:p>
            <a:pPr lvl="1"/>
            <a:r>
              <a:rPr lang="en-US" sz="2200" dirty="0"/>
              <a:t>element: required, start: optional</a:t>
            </a:r>
            <a:endParaRPr lang="en-IN" sz="2200" dirty="0"/>
          </a:p>
        </p:txBody>
      </p:sp>
      <p:pic>
        <p:nvPicPr>
          <p:cNvPr id="8" name="Picture 7">
            <a:extLst>
              <a:ext uri="{FF2B5EF4-FFF2-40B4-BE49-F238E27FC236}">
                <a16:creationId xmlns:a16="http://schemas.microsoft.com/office/drawing/2014/main" id="{D380694B-E757-C4DC-F621-BC7220C8FB82}"/>
              </a:ext>
            </a:extLst>
          </p:cNvPr>
          <p:cNvPicPr>
            <a:picLocks noChangeAspect="1"/>
          </p:cNvPicPr>
          <p:nvPr/>
        </p:nvPicPr>
        <p:blipFill>
          <a:blip r:embed="rId2"/>
          <a:stretch>
            <a:fillRect/>
          </a:stretch>
        </p:blipFill>
        <p:spPr>
          <a:xfrm>
            <a:off x="235974" y="3024173"/>
            <a:ext cx="10205884" cy="34298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539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57005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12385"/>
            <a:ext cx="4909938" cy="3323987"/>
          </a:xfrm>
          <a:prstGeom prst="rect">
            <a:avLst/>
          </a:prstGeom>
          <a:noFill/>
        </p:spPr>
        <p:txBody>
          <a:bodyPr wrap="square" rtlCol="0">
            <a:spAutoFit/>
          </a:bodyPr>
          <a:lstStyle/>
          <a:p>
            <a:r>
              <a:rPr lang="en-IN" sz="2400" b="1" dirty="0"/>
              <a:t>Outline</a:t>
            </a:r>
            <a:endParaRPr lang="en-US" sz="2400" b="1" dirty="0"/>
          </a:p>
          <a:p>
            <a:endParaRPr lang="en-US" b="1" dirty="0"/>
          </a:p>
          <a:p>
            <a:pPr indent="446088">
              <a:buFont typeface="Wingdings" pitchFamily="2" charset="2"/>
              <a:buChar char="ü"/>
            </a:pPr>
            <a:r>
              <a:rPr lang="en-US" sz="2400" dirty="0"/>
              <a:t>Classes</a:t>
            </a:r>
          </a:p>
          <a:p>
            <a:pPr indent="446088">
              <a:buFont typeface="Wingdings" pitchFamily="2" charset="2"/>
              <a:buChar char="ü"/>
            </a:pPr>
            <a:r>
              <a:rPr lang="en-US" sz="2400" dirty="0"/>
              <a:t>Arrow Function</a:t>
            </a:r>
          </a:p>
          <a:p>
            <a:pPr indent="446088">
              <a:buFont typeface="Wingdings" pitchFamily="2" charset="2"/>
              <a:buChar char="ü"/>
            </a:pPr>
            <a:r>
              <a:rPr lang="en-US" sz="2400" dirty="0"/>
              <a:t>Variables</a:t>
            </a:r>
          </a:p>
          <a:p>
            <a:pPr indent="446088">
              <a:buFont typeface="Wingdings" pitchFamily="2" charset="2"/>
              <a:buChar char="ü"/>
            </a:pPr>
            <a:r>
              <a:rPr lang="en-US" sz="2400" dirty="0"/>
              <a:t>Array Methods </a:t>
            </a:r>
          </a:p>
          <a:p>
            <a:pPr indent="446088">
              <a:buFont typeface="Wingdings" pitchFamily="2" charset="2"/>
              <a:buChar char="ü"/>
            </a:pPr>
            <a:r>
              <a:rPr lang="en-US" sz="2400" dirty="0" err="1"/>
              <a:t>Destructuring</a:t>
            </a:r>
            <a:endParaRPr lang="en-US" sz="2400" dirty="0"/>
          </a:p>
          <a:p>
            <a:pPr indent="446088">
              <a:buFont typeface="Wingdings" pitchFamily="2" charset="2"/>
              <a:buChar char="ü"/>
            </a:pPr>
            <a:r>
              <a:rPr lang="en-US" sz="2400" dirty="0"/>
              <a:t>Modules</a:t>
            </a:r>
          </a:p>
          <a:p>
            <a:pPr indent="446088">
              <a:buFont typeface="Wingdings" pitchFamily="2" charset="2"/>
              <a:buChar char="ü"/>
            </a:pPr>
            <a:r>
              <a:rPr lang="en-US" sz="2400" dirty="0"/>
              <a:t>Spread Operator</a:t>
            </a:r>
          </a:p>
        </p:txBody>
      </p:sp>
    </p:spTree>
    <p:extLst>
      <p:ext uri="{BB962C8B-B14F-4D97-AF65-F5344CB8AC3E}">
        <p14:creationId xmlns:p14="http://schemas.microsoft.com/office/powerpoint/2010/main" val="182151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Array Methods - </a:t>
            </a:r>
            <a:r>
              <a:rPr lang="en-IN" sz="3600" dirty="0" err="1"/>
              <a:t>Array.find</a:t>
            </a:r>
            <a:r>
              <a:rPr lang="en-IN" sz="3600" dirty="0"/>
              <a:t> Method</a:t>
            </a:r>
          </a:p>
        </p:txBody>
      </p:sp>
      <p:sp>
        <p:nvSpPr>
          <p:cNvPr id="3" name="Content Placeholder 2"/>
          <p:cNvSpPr>
            <a:spLocks noGrp="1"/>
          </p:cNvSpPr>
          <p:nvPr>
            <p:ph idx="1"/>
          </p:nvPr>
        </p:nvSpPr>
        <p:spPr/>
        <p:txBody>
          <a:bodyPr/>
          <a:lstStyle/>
          <a:p>
            <a:r>
              <a:rPr lang="en-US" dirty="0"/>
              <a:t>The </a:t>
            </a:r>
            <a:r>
              <a:rPr lang="en-US" dirty="0">
                <a:solidFill>
                  <a:srgbClr val="C00000"/>
                </a:solidFill>
              </a:rPr>
              <a:t>find()</a:t>
            </a:r>
            <a:r>
              <a:rPr lang="en-US" dirty="0"/>
              <a:t> method </a:t>
            </a:r>
            <a:r>
              <a:rPr lang="en-US" dirty="0">
                <a:solidFill>
                  <a:srgbClr val="C00000"/>
                </a:solidFill>
              </a:rPr>
              <a:t>returns </a:t>
            </a:r>
            <a:r>
              <a:rPr lang="en-US" dirty="0"/>
              <a:t>the</a:t>
            </a:r>
            <a:r>
              <a:rPr lang="en-US" dirty="0">
                <a:solidFill>
                  <a:srgbClr val="C00000"/>
                </a:solidFill>
              </a:rPr>
              <a:t> value </a:t>
            </a:r>
            <a:r>
              <a:rPr lang="en-US" dirty="0"/>
              <a:t>of the </a:t>
            </a:r>
            <a:r>
              <a:rPr lang="en-US" dirty="0">
                <a:solidFill>
                  <a:srgbClr val="C00000"/>
                </a:solidFill>
              </a:rPr>
              <a:t>first element </a:t>
            </a:r>
            <a:r>
              <a:rPr lang="en-US" dirty="0"/>
              <a:t>that passes the test.</a:t>
            </a:r>
          </a:p>
          <a:p>
            <a:r>
              <a:rPr lang="en-US" dirty="0"/>
              <a:t>The find() method executes a function for each array element.</a:t>
            </a:r>
          </a:p>
          <a:p>
            <a:r>
              <a:rPr lang="en-US" dirty="0"/>
              <a:t>The</a:t>
            </a:r>
            <a:r>
              <a:rPr lang="en-US" dirty="0">
                <a:solidFill>
                  <a:srgbClr val="C00000"/>
                </a:solidFill>
              </a:rPr>
              <a:t> find() </a:t>
            </a:r>
            <a:r>
              <a:rPr lang="en-US" dirty="0"/>
              <a:t>method</a:t>
            </a:r>
            <a:r>
              <a:rPr lang="en-US" dirty="0">
                <a:solidFill>
                  <a:srgbClr val="C00000"/>
                </a:solidFill>
              </a:rPr>
              <a:t> returns undefined </a:t>
            </a:r>
            <a:r>
              <a:rPr lang="en-US" dirty="0"/>
              <a:t>if</a:t>
            </a:r>
            <a:r>
              <a:rPr lang="en-US" dirty="0">
                <a:solidFill>
                  <a:srgbClr val="C00000"/>
                </a:solidFill>
              </a:rPr>
              <a:t> no elements </a:t>
            </a:r>
            <a:r>
              <a:rPr lang="en-US" dirty="0"/>
              <a:t>are</a:t>
            </a:r>
            <a:r>
              <a:rPr lang="en-US" dirty="0">
                <a:solidFill>
                  <a:srgbClr val="C00000"/>
                </a:solidFill>
              </a:rPr>
              <a:t> found.</a:t>
            </a:r>
          </a:p>
          <a:p>
            <a:r>
              <a:rPr lang="en-US" dirty="0"/>
              <a:t>The find() method does not execute the function for empty elements.</a:t>
            </a:r>
          </a:p>
          <a:p>
            <a:r>
              <a:rPr lang="en-US" dirty="0"/>
              <a:t>The </a:t>
            </a:r>
            <a:r>
              <a:rPr lang="en-US" dirty="0">
                <a:solidFill>
                  <a:srgbClr val="C00000"/>
                </a:solidFill>
              </a:rPr>
              <a:t>find() </a:t>
            </a:r>
            <a:r>
              <a:rPr lang="en-US" dirty="0"/>
              <a:t>method does </a:t>
            </a:r>
            <a:r>
              <a:rPr lang="en-US" dirty="0">
                <a:solidFill>
                  <a:srgbClr val="C00000"/>
                </a:solidFill>
              </a:rPr>
              <a:t>not change </a:t>
            </a:r>
            <a:r>
              <a:rPr lang="en-US" dirty="0"/>
              <a:t>the </a:t>
            </a:r>
            <a:r>
              <a:rPr lang="en-US" dirty="0">
                <a:solidFill>
                  <a:srgbClr val="C00000"/>
                </a:solidFill>
              </a:rPr>
              <a:t>original array</a:t>
            </a:r>
            <a:r>
              <a:rPr lang="en-US" dirty="0"/>
              <a:t>.</a:t>
            </a:r>
          </a:p>
        </p:txBody>
      </p:sp>
      <p:pic>
        <p:nvPicPr>
          <p:cNvPr id="6" name="Picture 5">
            <a:extLst>
              <a:ext uri="{FF2B5EF4-FFF2-40B4-BE49-F238E27FC236}">
                <a16:creationId xmlns:a16="http://schemas.microsoft.com/office/drawing/2014/main" id="{AD326385-ECE8-0208-120D-59401C260530}"/>
              </a:ext>
            </a:extLst>
          </p:cNvPr>
          <p:cNvPicPr>
            <a:picLocks noChangeAspect="1"/>
          </p:cNvPicPr>
          <p:nvPr/>
        </p:nvPicPr>
        <p:blipFill>
          <a:blip r:embed="rId2"/>
          <a:stretch>
            <a:fillRect/>
          </a:stretch>
        </p:blipFill>
        <p:spPr>
          <a:xfrm>
            <a:off x="511278" y="3249075"/>
            <a:ext cx="7570838" cy="32049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3598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Array Methods - </a:t>
            </a:r>
            <a:r>
              <a:rPr lang="en-IN" sz="3600" dirty="0" err="1"/>
              <a:t>Array.some</a:t>
            </a:r>
            <a:r>
              <a:rPr lang="en-IN" sz="3600" dirty="0"/>
              <a:t> Method</a:t>
            </a:r>
          </a:p>
        </p:txBody>
      </p:sp>
      <p:sp>
        <p:nvSpPr>
          <p:cNvPr id="3" name="Content Placeholder 2"/>
          <p:cNvSpPr>
            <a:spLocks noGrp="1"/>
          </p:cNvSpPr>
          <p:nvPr>
            <p:ph idx="1"/>
          </p:nvPr>
        </p:nvSpPr>
        <p:spPr/>
        <p:txBody>
          <a:bodyPr/>
          <a:lstStyle/>
          <a:p>
            <a:r>
              <a:rPr lang="en-US" dirty="0"/>
              <a:t>The some() method checks if any array elements pass a test (provide as a callback function).</a:t>
            </a:r>
          </a:p>
          <a:p>
            <a:r>
              <a:rPr lang="en-US" dirty="0"/>
              <a:t>The </a:t>
            </a:r>
            <a:r>
              <a:rPr lang="en-US" dirty="0">
                <a:solidFill>
                  <a:srgbClr val="C00000"/>
                </a:solidFill>
              </a:rPr>
              <a:t>some() </a:t>
            </a:r>
            <a:r>
              <a:rPr lang="en-US" dirty="0"/>
              <a:t>method executes the </a:t>
            </a:r>
            <a:r>
              <a:rPr lang="en-US" dirty="0">
                <a:solidFill>
                  <a:srgbClr val="C00000"/>
                </a:solidFill>
              </a:rPr>
              <a:t>callback function once </a:t>
            </a:r>
            <a:r>
              <a:rPr lang="en-US" dirty="0"/>
              <a:t>for </a:t>
            </a:r>
            <a:r>
              <a:rPr lang="en-US" dirty="0">
                <a:solidFill>
                  <a:srgbClr val="C00000"/>
                </a:solidFill>
              </a:rPr>
              <a:t>each array element</a:t>
            </a:r>
            <a:r>
              <a:rPr lang="en-US" dirty="0"/>
              <a:t>.</a:t>
            </a:r>
          </a:p>
          <a:p>
            <a:r>
              <a:rPr lang="en-US" dirty="0"/>
              <a:t>The some() method returns true (and stops) if the function returns true for one of the array elements.</a:t>
            </a:r>
          </a:p>
          <a:p>
            <a:r>
              <a:rPr lang="en-US" dirty="0"/>
              <a:t>The some() method returns false if the function returns false for all the elements.</a:t>
            </a:r>
          </a:p>
          <a:p>
            <a:r>
              <a:rPr lang="en-US" dirty="0"/>
              <a:t>The some() method does not execute the function for empty array elements.</a:t>
            </a:r>
          </a:p>
          <a:p>
            <a:r>
              <a:rPr lang="en-US" dirty="0"/>
              <a:t>The </a:t>
            </a:r>
            <a:r>
              <a:rPr lang="en-US" dirty="0">
                <a:solidFill>
                  <a:srgbClr val="C00000"/>
                </a:solidFill>
              </a:rPr>
              <a:t>some() </a:t>
            </a:r>
            <a:r>
              <a:rPr lang="en-US" dirty="0"/>
              <a:t>method does </a:t>
            </a:r>
            <a:r>
              <a:rPr lang="en-US" dirty="0">
                <a:solidFill>
                  <a:srgbClr val="C00000"/>
                </a:solidFill>
              </a:rPr>
              <a:t>not change </a:t>
            </a:r>
            <a:r>
              <a:rPr lang="en-US" dirty="0"/>
              <a:t>the </a:t>
            </a:r>
            <a:r>
              <a:rPr lang="en-US" dirty="0">
                <a:solidFill>
                  <a:srgbClr val="C00000"/>
                </a:solidFill>
              </a:rPr>
              <a:t>original array</a:t>
            </a:r>
            <a:r>
              <a:rPr lang="en-US" dirty="0"/>
              <a:t>.</a:t>
            </a:r>
          </a:p>
        </p:txBody>
      </p:sp>
      <p:pic>
        <p:nvPicPr>
          <p:cNvPr id="8" name="Picture 7">
            <a:extLst>
              <a:ext uri="{FF2B5EF4-FFF2-40B4-BE49-F238E27FC236}">
                <a16:creationId xmlns:a16="http://schemas.microsoft.com/office/drawing/2014/main" id="{9E49DFE6-FAB2-74DA-1B3E-27213381A4EC}"/>
              </a:ext>
            </a:extLst>
          </p:cNvPr>
          <p:cNvPicPr>
            <a:picLocks noChangeAspect="1"/>
          </p:cNvPicPr>
          <p:nvPr/>
        </p:nvPicPr>
        <p:blipFill>
          <a:blip r:embed="rId2"/>
          <a:stretch>
            <a:fillRect/>
          </a:stretch>
        </p:blipFill>
        <p:spPr>
          <a:xfrm>
            <a:off x="516192" y="3941679"/>
            <a:ext cx="11021963" cy="19243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34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Array Methods - </a:t>
            </a:r>
            <a:r>
              <a:rPr lang="en-IN" sz="3600" dirty="0" err="1"/>
              <a:t>Array.every</a:t>
            </a:r>
            <a:r>
              <a:rPr lang="en-IN" sz="3600" dirty="0"/>
              <a:t> Method</a:t>
            </a:r>
          </a:p>
        </p:txBody>
      </p:sp>
      <p:sp>
        <p:nvSpPr>
          <p:cNvPr id="3" name="Content Placeholder 2"/>
          <p:cNvSpPr>
            <a:spLocks noGrp="1"/>
          </p:cNvSpPr>
          <p:nvPr>
            <p:ph idx="1"/>
          </p:nvPr>
        </p:nvSpPr>
        <p:spPr/>
        <p:txBody>
          <a:bodyPr/>
          <a:lstStyle/>
          <a:p>
            <a:r>
              <a:rPr lang="en-US" dirty="0"/>
              <a:t>The every() method executes a function for each array element.</a:t>
            </a:r>
          </a:p>
          <a:p>
            <a:r>
              <a:rPr lang="en-US" dirty="0"/>
              <a:t>The every() method returns true if the function returns true for all elements.</a:t>
            </a:r>
          </a:p>
          <a:p>
            <a:r>
              <a:rPr lang="en-US" dirty="0"/>
              <a:t>The every() method returns false if the function returns false for any one element.</a:t>
            </a:r>
          </a:p>
          <a:p>
            <a:r>
              <a:rPr lang="en-US" dirty="0"/>
              <a:t>The </a:t>
            </a:r>
            <a:r>
              <a:rPr lang="en-US" dirty="0">
                <a:solidFill>
                  <a:srgbClr val="C00000"/>
                </a:solidFill>
              </a:rPr>
              <a:t>every() </a:t>
            </a:r>
            <a:r>
              <a:rPr lang="en-US" dirty="0"/>
              <a:t>method does </a:t>
            </a:r>
            <a:r>
              <a:rPr lang="en-US" dirty="0">
                <a:solidFill>
                  <a:srgbClr val="C00000"/>
                </a:solidFill>
              </a:rPr>
              <a:t>not execute </a:t>
            </a:r>
            <a:r>
              <a:rPr lang="en-US" dirty="0"/>
              <a:t>the </a:t>
            </a:r>
            <a:r>
              <a:rPr lang="en-US" dirty="0">
                <a:solidFill>
                  <a:srgbClr val="C00000"/>
                </a:solidFill>
              </a:rPr>
              <a:t>function</a:t>
            </a:r>
            <a:r>
              <a:rPr lang="en-US" dirty="0"/>
              <a:t> for </a:t>
            </a:r>
            <a:r>
              <a:rPr lang="en-US" dirty="0">
                <a:solidFill>
                  <a:srgbClr val="C00000"/>
                </a:solidFill>
              </a:rPr>
              <a:t>empty elements</a:t>
            </a:r>
            <a:r>
              <a:rPr lang="en-US" dirty="0"/>
              <a:t>.</a:t>
            </a:r>
          </a:p>
          <a:p>
            <a:r>
              <a:rPr lang="en-US" dirty="0"/>
              <a:t>The </a:t>
            </a:r>
            <a:r>
              <a:rPr lang="en-US" dirty="0">
                <a:solidFill>
                  <a:srgbClr val="C00000"/>
                </a:solidFill>
              </a:rPr>
              <a:t>every() </a:t>
            </a:r>
            <a:r>
              <a:rPr lang="en-US" dirty="0"/>
              <a:t>method does </a:t>
            </a:r>
            <a:r>
              <a:rPr lang="en-US" dirty="0">
                <a:solidFill>
                  <a:srgbClr val="C00000"/>
                </a:solidFill>
              </a:rPr>
              <a:t>not change </a:t>
            </a:r>
            <a:r>
              <a:rPr lang="en-US" dirty="0"/>
              <a:t>the </a:t>
            </a:r>
            <a:r>
              <a:rPr lang="en-US" dirty="0">
                <a:solidFill>
                  <a:srgbClr val="C00000"/>
                </a:solidFill>
              </a:rPr>
              <a:t>original array</a:t>
            </a:r>
            <a:r>
              <a:rPr lang="en-US" dirty="0"/>
              <a:t>.</a:t>
            </a:r>
          </a:p>
          <a:p>
            <a:endParaRPr lang="en-US" dirty="0"/>
          </a:p>
        </p:txBody>
      </p:sp>
      <p:pic>
        <p:nvPicPr>
          <p:cNvPr id="10" name="Picture 9">
            <a:extLst>
              <a:ext uri="{FF2B5EF4-FFF2-40B4-BE49-F238E27FC236}">
                <a16:creationId xmlns:a16="http://schemas.microsoft.com/office/drawing/2014/main" id="{25B0786F-0115-49CB-412E-F6381D11F60D}"/>
              </a:ext>
            </a:extLst>
          </p:cNvPr>
          <p:cNvPicPr>
            <a:picLocks noChangeAspect="1"/>
          </p:cNvPicPr>
          <p:nvPr/>
        </p:nvPicPr>
        <p:blipFill>
          <a:blip r:embed="rId2"/>
          <a:stretch>
            <a:fillRect/>
          </a:stretch>
        </p:blipFill>
        <p:spPr>
          <a:xfrm>
            <a:off x="527024" y="3312915"/>
            <a:ext cx="7716327" cy="31410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0968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err="1"/>
              <a:t>Destructuring</a:t>
            </a:r>
            <a:endParaRPr lang="en-IN" sz="3600" dirty="0"/>
          </a:p>
        </p:txBody>
      </p:sp>
      <p:sp>
        <p:nvSpPr>
          <p:cNvPr id="3" name="Content Placeholder 2"/>
          <p:cNvSpPr>
            <a:spLocks noGrp="1"/>
          </p:cNvSpPr>
          <p:nvPr>
            <p:ph idx="1"/>
          </p:nvPr>
        </p:nvSpPr>
        <p:spPr/>
        <p:txBody>
          <a:bodyPr/>
          <a:lstStyle/>
          <a:p>
            <a:r>
              <a:rPr lang="en-US" dirty="0"/>
              <a:t>To illustrate </a:t>
            </a:r>
            <a:r>
              <a:rPr lang="en-US" dirty="0" err="1"/>
              <a:t>destructuring</a:t>
            </a:r>
            <a:r>
              <a:rPr lang="en-US" dirty="0"/>
              <a:t>, we'll make a sandwich. Do you take everything out of the refrigerator to make your sandwich? No, you only take out the items you would like to use on your sandwich.</a:t>
            </a:r>
          </a:p>
          <a:p>
            <a:r>
              <a:rPr lang="en-US" dirty="0" err="1"/>
              <a:t>Destructuring</a:t>
            </a:r>
            <a:r>
              <a:rPr lang="en-US" dirty="0"/>
              <a:t> is exactly the same. We may have an array or object that we are working with, but we only need some of the items contained in these.</a:t>
            </a:r>
          </a:p>
          <a:p>
            <a:r>
              <a:rPr lang="en-US" dirty="0" err="1">
                <a:solidFill>
                  <a:srgbClr val="C00000"/>
                </a:solidFill>
              </a:rPr>
              <a:t>Destructuring</a:t>
            </a:r>
            <a:r>
              <a:rPr lang="en-US" dirty="0"/>
              <a:t> makes it </a:t>
            </a:r>
            <a:r>
              <a:rPr lang="en-US" dirty="0">
                <a:solidFill>
                  <a:srgbClr val="C00000"/>
                </a:solidFill>
              </a:rPr>
              <a:t>easy to extract </a:t>
            </a:r>
            <a:r>
              <a:rPr lang="en-US" dirty="0"/>
              <a:t>only what is needed.</a:t>
            </a:r>
          </a:p>
          <a:p>
            <a:r>
              <a:rPr lang="en-US" dirty="0"/>
              <a:t>The </a:t>
            </a:r>
            <a:r>
              <a:rPr lang="en-US" dirty="0" err="1"/>
              <a:t>destructuring</a:t>
            </a:r>
            <a:r>
              <a:rPr lang="en-US" dirty="0"/>
              <a:t> assignment introduced in ES6 makes it easy to assign array values and object properties to distinct variables.</a:t>
            </a:r>
          </a:p>
          <a:p>
            <a:r>
              <a:rPr lang="en-US" dirty="0"/>
              <a:t>Let us see </a:t>
            </a:r>
            <a:r>
              <a:rPr lang="en-US" dirty="0" err="1"/>
              <a:t>destructuring</a:t>
            </a:r>
            <a:r>
              <a:rPr lang="en-US" dirty="0"/>
              <a:t> of</a:t>
            </a:r>
          </a:p>
          <a:p>
            <a:pPr lvl="1"/>
            <a:r>
              <a:rPr lang="en-US" sz="2200" dirty="0"/>
              <a:t>Object</a:t>
            </a:r>
          </a:p>
          <a:p>
            <a:pPr lvl="1"/>
            <a:r>
              <a:rPr lang="en-US" sz="2200" dirty="0"/>
              <a:t>Array</a:t>
            </a:r>
          </a:p>
          <a:p>
            <a:endParaRPr lang="en-IN" dirty="0"/>
          </a:p>
        </p:txBody>
      </p:sp>
    </p:spTree>
    <p:extLst>
      <p:ext uri="{BB962C8B-B14F-4D97-AF65-F5344CB8AC3E}">
        <p14:creationId xmlns:p14="http://schemas.microsoft.com/office/powerpoint/2010/main" val="132576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err="1"/>
              <a:t>Destructuring</a:t>
            </a:r>
            <a:r>
              <a:rPr lang="en-IN" sz="3600" dirty="0"/>
              <a:t> : Object </a:t>
            </a:r>
            <a:r>
              <a:rPr lang="en-IN" sz="3600" dirty="0" err="1"/>
              <a:t>destructuring</a:t>
            </a:r>
            <a:endParaRPr lang="en-IN" sz="3600" dirty="0"/>
          </a:p>
        </p:txBody>
      </p:sp>
      <p:sp>
        <p:nvSpPr>
          <p:cNvPr id="3" name="Content Placeholder 2"/>
          <p:cNvSpPr>
            <a:spLocks noGrp="1"/>
          </p:cNvSpPr>
          <p:nvPr>
            <p:ph idx="1"/>
          </p:nvPr>
        </p:nvSpPr>
        <p:spPr>
          <a:xfrm>
            <a:off x="131180" y="863444"/>
            <a:ext cx="5551865" cy="5590565"/>
          </a:xfrm>
        </p:spPr>
        <p:txBody>
          <a:bodyPr/>
          <a:lstStyle/>
          <a:p>
            <a:r>
              <a:rPr lang="en-US" dirty="0"/>
              <a:t>Before ES6 						</a:t>
            </a:r>
            <a:endParaRPr lang="en-IN" dirty="0"/>
          </a:p>
        </p:txBody>
      </p:sp>
      <p:pic>
        <p:nvPicPr>
          <p:cNvPr id="6" name="Picture 5">
            <a:extLst>
              <a:ext uri="{FF2B5EF4-FFF2-40B4-BE49-F238E27FC236}">
                <a16:creationId xmlns:a16="http://schemas.microsoft.com/office/drawing/2014/main" id="{198415F8-F410-C9EC-B1D2-1B861275752C}"/>
              </a:ext>
            </a:extLst>
          </p:cNvPr>
          <p:cNvPicPr>
            <a:picLocks noChangeAspect="1"/>
          </p:cNvPicPr>
          <p:nvPr/>
        </p:nvPicPr>
        <p:blipFill>
          <a:blip r:embed="rId2"/>
          <a:stretch>
            <a:fillRect/>
          </a:stretch>
        </p:blipFill>
        <p:spPr>
          <a:xfrm>
            <a:off x="255292" y="1593392"/>
            <a:ext cx="5231106" cy="4401164"/>
          </a:xfrm>
          <a:prstGeom prst="rect">
            <a:avLst/>
          </a:prstGeom>
          <a:ln>
            <a:noFill/>
          </a:ln>
          <a:effectLst>
            <a:outerShdw blurRad="190500" algn="tl" rotWithShape="0">
              <a:srgbClr val="000000">
                <a:alpha val="70000"/>
              </a:srgbClr>
            </a:outerShdw>
          </a:effectLst>
        </p:spPr>
      </p:pic>
      <p:sp>
        <p:nvSpPr>
          <p:cNvPr id="7" name="Content Placeholder 2">
            <a:extLst>
              <a:ext uri="{FF2B5EF4-FFF2-40B4-BE49-F238E27FC236}">
                <a16:creationId xmlns:a16="http://schemas.microsoft.com/office/drawing/2014/main" id="{D2390611-2125-C664-BADD-DDD4C20C294C}"/>
              </a:ext>
            </a:extLst>
          </p:cNvPr>
          <p:cNvSpPr txBox="1">
            <a:spLocks/>
          </p:cNvSpPr>
          <p:nvPr/>
        </p:nvSpPr>
        <p:spPr>
          <a:xfrm>
            <a:off x="5850194" y="871482"/>
            <a:ext cx="5703054"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After ES6</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Font typeface="Wingdings 3" panose="05040102010807070707" pitchFamily="18" charset="2"/>
              <a:buNone/>
            </a:pPr>
            <a:endParaRPr lang="en-IN" dirty="0"/>
          </a:p>
        </p:txBody>
      </p:sp>
      <p:pic>
        <p:nvPicPr>
          <p:cNvPr id="9" name="Picture 8">
            <a:extLst>
              <a:ext uri="{FF2B5EF4-FFF2-40B4-BE49-F238E27FC236}">
                <a16:creationId xmlns:a16="http://schemas.microsoft.com/office/drawing/2014/main" id="{4F12C83C-CCF3-EE56-25E3-29CFDA66C62A}"/>
              </a:ext>
            </a:extLst>
          </p:cNvPr>
          <p:cNvPicPr>
            <a:picLocks noChangeAspect="1"/>
          </p:cNvPicPr>
          <p:nvPr/>
        </p:nvPicPr>
        <p:blipFill>
          <a:blip r:embed="rId3"/>
          <a:stretch>
            <a:fillRect/>
          </a:stretch>
        </p:blipFill>
        <p:spPr>
          <a:xfrm>
            <a:off x="5968181" y="1593392"/>
            <a:ext cx="5880082" cy="40798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5342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79" y="558644"/>
            <a:ext cx="11929641" cy="5590565"/>
          </a:xfrm>
        </p:spPr>
        <p:txBody>
          <a:bodyPr/>
          <a:lstStyle/>
          <a:p>
            <a:pPr marL="0" indent="0">
              <a:buNone/>
            </a:pPr>
            <a:endParaRPr lang="en-US" dirty="0"/>
          </a:p>
          <a:p>
            <a:r>
              <a:rPr lang="en-US" dirty="0"/>
              <a:t>Note: The </a:t>
            </a:r>
            <a:r>
              <a:rPr lang="en-US" dirty="0">
                <a:solidFill>
                  <a:srgbClr val="C00000"/>
                </a:solidFill>
              </a:rPr>
              <a:t>order of the name </a:t>
            </a:r>
            <a:r>
              <a:rPr lang="en-US" dirty="0"/>
              <a:t>does </a:t>
            </a:r>
            <a:r>
              <a:rPr lang="en-US" dirty="0">
                <a:solidFill>
                  <a:srgbClr val="C00000"/>
                </a:solidFill>
              </a:rPr>
              <a:t>not matter </a:t>
            </a:r>
            <a:r>
              <a:rPr lang="en-US" dirty="0"/>
              <a:t>in </a:t>
            </a:r>
            <a:r>
              <a:rPr lang="en-US" dirty="0">
                <a:solidFill>
                  <a:srgbClr val="C00000"/>
                </a:solidFill>
              </a:rPr>
              <a:t>object </a:t>
            </a:r>
            <a:r>
              <a:rPr lang="en-US" dirty="0" err="1">
                <a:solidFill>
                  <a:srgbClr val="C00000"/>
                </a:solidFill>
              </a:rPr>
              <a:t>destructuring</a:t>
            </a:r>
            <a:r>
              <a:rPr lang="en-US" dirty="0"/>
              <a:t>.</a:t>
            </a:r>
          </a:p>
          <a:p>
            <a:r>
              <a:rPr lang="en-US" dirty="0"/>
              <a:t>Note: When </a:t>
            </a:r>
            <a:r>
              <a:rPr lang="en-US" dirty="0" err="1"/>
              <a:t>destructuring</a:t>
            </a:r>
            <a:r>
              <a:rPr lang="en-US" dirty="0"/>
              <a:t> objects, you should use the same name for the variable as the corresponding object key.</a:t>
            </a:r>
          </a:p>
          <a:p>
            <a:r>
              <a:rPr lang="en-US" dirty="0"/>
              <a:t>If you want to assign different variable names for the object key, you can use.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IN" dirty="0"/>
          </a:p>
        </p:txBody>
      </p:sp>
      <p:sp>
        <p:nvSpPr>
          <p:cNvPr id="5" name="Title 1"/>
          <p:cNvSpPr>
            <a:spLocks noGrp="1"/>
          </p:cNvSpPr>
          <p:nvPr>
            <p:ph type="title"/>
          </p:nvPr>
        </p:nvSpPr>
        <p:spPr/>
        <p:txBody>
          <a:bodyPr>
            <a:normAutofit/>
          </a:bodyPr>
          <a:lstStyle/>
          <a:p>
            <a:r>
              <a:rPr lang="en-IN" sz="3600" dirty="0" err="1"/>
              <a:t>Destructuring</a:t>
            </a:r>
            <a:r>
              <a:rPr lang="en-IN" sz="3600" dirty="0"/>
              <a:t> : Object </a:t>
            </a:r>
            <a:r>
              <a:rPr lang="en-IN" sz="3600" dirty="0" err="1"/>
              <a:t>destructuring</a:t>
            </a:r>
            <a:endParaRPr lang="en-IN" sz="3600" dirty="0"/>
          </a:p>
        </p:txBody>
      </p:sp>
    </p:spTree>
    <p:extLst>
      <p:ext uri="{BB962C8B-B14F-4D97-AF65-F5344CB8AC3E}">
        <p14:creationId xmlns:p14="http://schemas.microsoft.com/office/powerpoint/2010/main" val="367915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err="1"/>
              <a:t>Destructuring</a:t>
            </a:r>
            <a:r>
              <a:rPr lang="en-IN" sz="3600" dirty="0"/>
              <a:t> : Array </a:t>
            </a:r>
            <a:r>
              <a:rPr lang="en-IN" sz="3600" dirty="0" err="1"/>
              <a:t>destructuring</a:t>
            </a:r>
            <a:endParaRPr lang="en-IN" sz="3600" dirty="0"/>
          </a:p>
        </p:txBody>
      </p:sp>
      <p:sp>
        <p:nvSpPr>
          <p:cNvPr id="3" name="Content Placeholder 2"/>
          <p:cNvSpPr>
            <a:spLocks noGrp="1"/>
          </p:cNvSpPr>
          <p:nvPr>
            <p:ph idx="1"/>
          </p:nvPr>
        </p:nvSpPr>
        <p:spPr/>
        <p:txBody>
          <a:bodyPr/>
          <a:lstStyle/>
          <a:p>
            <a:r>
              <a:rPr lang="en-US" dirty="0"/>
              <a:t>You can also perform array </a:t>
            </a:r>
            <a:r>
              <a:rPr lang="en-US" dirty="0" err="1"/>
              <a:t>destructuring</a:t>
            </a:r>
            <a:r>
              <a:rPr lang="en-US" dirty="0"/>
              <a:t> in a similar way. </a:t>
            </a:r>
          </a:p>
          <a:p>
            <a:r>
              <a:rPr lang="en-US" dirty="0"/>
              <a:t>For example,</a:t>
            </a:r>
          </a:p>
          <a:p>
            <a:endParaRPr lang="en-US" dirty="0"/>
          </a:p>
          <a:p>
            <a:endParaRPr lang="en-US" dirty="0"/>
          </a:p>
          <a:p>
            <a:endParaRPr lang="en-US" dirty="0"/>
          </a:p>
          <a:p>
            <a:endParaRPr lang="en-US" dirty="0"/>
          </a:p>
          <a:p>
            <a:endParaRPr lang="en-US" dirty="0"/>
          </a:p>
          <a:p>
            <a:r>
              <a:rPr lang="en-US" dirty="0"/>
              <a:t>Rest Operator</a:t>
            </a:r>
          </a:p>
          <a:p>
            <a:endParaRPr lang="en-US" dirty="0"/>
          </a:p>
          <a:p>
            <a:pPr marL="0" indent="0">
              <a:buNone/>
            </a:pPr>
            <a:endParaRPr lang="en-US" dirty="0"/>
          </a:p>
          <a:p>
            <a:pPr marL="0" indent="0">
              <a:buNone/>
            </a:pPr>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IN" dirty="0"/>
          </a:p>
        </p:txBody>
      </p:sp>
      <p:pic>
        <p:nvPicPr>
          <p:cNvPr id="16" name="Picture 15">
            <a:extLst>
              <a:ext uri="{FF2B5EF4-FFF2-40B4-BE49-F238E27FC236}">
                <a16:creationId xmlns:a16="http://schemas.microsoft.com/office/drawing/2014/main" id="{B42ACEFB-3F19-5E27-FC06-37F77C4CA1F3}"/>
              </a:ext>
            </a:extLst>
          </p:cNvPr>
          <p:cNvPicPr>
            <a:picLocks noChangeAspect="1"/>
          </p:cNvPicPr>
          <p:nvPr/>
        </p:nvPicPr>
        <p:blipFill>
          <a:blip r:embed="rId2"/>
          <a:stretch>
            <a:fillRect/>
          </a:stretch>
        </p:blipFill>
        <p:spPr>
          <a:xfrm>
            <a:off x="510854" y="1877628"/>
            <a:ext cx="8240275" cy="1752845"/>
          </a:xfrm>
          <a:prstGeom prst="rect">
            <a:avLst/>
          </a:prstGeom>
          <a:ln>
            <a:noFill/>
          </a:ln>
          <a:effectLst>
            <a:outerShdw blurRad="190500" algn="tl" rotWithShape="0">
              <a:srgbClr val="000000">
                <a:alpha val="70000"/>
              </a:srgbClr>
            </a:outerShdw>
          </a:effectLst>
        </p:spPr>
      </p:pic>
      <p:pic>
        <p:nvPicPr>
          <p:cNvPr id="18" name="Picture 17">
            <a:extLst>
              <a:ext uri="{FF2B5EF4-FFF2-40B4-BE49-F238E27FC236}">
                <a16:creationId xmlns:a16="http://schemas.microsoft.com/office/drawing/2014/main" id="{5080B70A-7DBF-8797-8A65-109EE8257471}"/>
              </a:ext>
            </a:extLst>
          </p:cNvPr>
          <p:cNvPicPr>
            <a:picLocks noChangeAspect="1"/>
          </p:cNvPicPr>
          <p:nvPr/>
        </p:nvPicPr>
        <p:blipFill>
          <a:blip r:embed="rId3"/>
          <a:stretch>
            <a:fillRect/>
          </a:stretch>
        </p:blipFill>
        <p:spPr>
          <a:xfrm>
            <a:off x="510854" y="4644657"/>
            <a:ext cx="8221222" cy="14575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3380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Skipping Items in an Array</a:t>
            </a:r>
          </a:p>
          <a:p>
            <a:endParaRPr lang="en-US" dirty="0"/>
          </a:p>
          <a:p>
            <a:endParaRPr lang="en-US" dirty="0"/>
          </a:p>
          <a:p>
            <a:endParaRPr lang="en-US" dirty="0"/>
          </a:p>
          <a:p>
            <a:endParaRPr lang="en-US" dirty="0"/>
          </a:p>
          <a:p>
            <a:r>
              <a:rPr lang="en-US" dirty="0"/>
              <a:t>Skip the value</a:t>
            </a:r>
            <a:endParaRPr lang="en-IN" dirty="0"/>
          </a:p>
        </p:txBody>
      </p:sp>
      <p:sp>
        <p:nvSpPr>
          <p:cNvPr id="5" name="Title 1"/>
          <p:cNvSpPr>
            <a:spLocks noGrp="1"/>
          </p:cNvSpPr>
          <p:nvPr>
            <p:ph type="title"/>
          </p:nvPr>
        </p:nvSpPr>
        <p:spPr/>
        <p:txBody>
          <a:bodyPr>
            <a:normAutofit/>
          </a:bodyPr>
          <a:lstStyle/>
          <a:p>
            <a:r>
              <a:rPr lang="en-IN" sz="3600" dirty="0" err="1"/>
              <a:t>Destructuring</a:t>
            </a:r>
            <a:r>
              <a:rPr lang="en-IN" sz="3600" dirty="0"/>
              <a:t> : Array </a:t>
            </a:r>
            <a:r>
              <a:rPr lang="en-IN" sz="3600" dirty="0" err="1"/>
              <a:t>destructuring</a:t>
            </a:r>
            <a:endParaRPr lang="en-IN" sz="3600" dirty="0"/>
          </a:p>
        </p:txBody>
      </p:sp>
      <p:pic>
        <p:nvPicPr>
          <p:cNvPr id="6" name="Picture 5">
            <a:extLst>
              <a:ext uri="{FF2B5EF4-FFF2-40B4-BE49-F238E27FC236}">
                <a16:creationId xmlns:a16="http://schemas.microsoft.com/office/drawing/2014/main" id="{A5C3C80E-B06E-46EB-C659-F6FD6510238A}"/>
              </a:ext>
            </a:extLst>
          </p:cNvPr>
          <p:cNvPicPr>
            <a:picLocks noChangeAspect="1"/>
          </p:cNvPicPr>
          <p:nvPr/>
        </p:nvPicPr>
        <p:blipFill>
          <a:blip r:embed="rId2"/>
          <a:stretch>
            <a:fillRect/>
          </a:stretch>
        </p:blipFill>
        <p:spPr>
          <a:xfrm>
            <a:off x="512690" y="3669887"/>
            <a:ext cx="8410982" cy="2048161"/>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549A8093-8448-B114-74B5-E2D3917C9688}"/>
              </a:ext>
            </a:extLst>
          </p:cNvPr>
          <p:cNvPicPr>
            <a:picLocks noChangeAspect="1"/>
          </p:cNvPicPr>
          <p:nvPr/>
        </p:nvPicPr>
        <p:blipFill>
          <a:blip r:embed="rId3"/>
          <a:stretch>
            <a:fillRect/>
          </a:stretch>
        </p:blipFill>
        <p:spPr>
          <a:xfrm>
            <a:off x="512690" y="1390661"/>
            <a:ext cx="8354591" cy="15432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7957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Modules</a:t>
            </a:r>
            <a:endParaRPr lang="en-IN" sz="3600" dirty="0"/>
          </a:p>
        </p:txBody>
      </p:sp>
      <p:sp>
        <p:nvSpPr>
          <p:cNvPr id="3" name="Content Placeholder 2"/>
          <p:cNvSpPr>
            <a:spLocks noGrp="1"/>
          </p:cNvSpPr>
          <p:nvPr>
            <p:ph idx="1"/>
          </p:nvPr>
        </p:nvSpPr>
        <p:spPr/>
        <p:txBody>
          <a:bodyPr/>
          <a:lstStyle/>
          <a:p>
            <a:r>
              <a:rPr lang="en-US" dirty="0"/>
              <a:t>Consider a scenario where parts of JavaScript code need to be reused. ES6 comes to your rescue with the concept of Modules.</a:t>
            </a:r>
          </a:p>
          <a:p>
            <a:r>
              <a:rPr lang="en-US" dirty="0"/>
              <a:t>A </a:t>
            </a:r>
            <a:r>
              <a:rPr lang="en-US" dirty="0">
                <a:solidFill>
                  <a:srgbClr val="C00000"/>
                </a:solidFill>
              </a:rPr>
              <a:t>module</a:t>
            </a:r>
            <a:r>
              <a:rPr lang="en-US" dirty="0"/>
              <a:t> </a:t>
            </a:r>
            <a:r>
              <a:rPr lang="en-US" dirty="0">
                <a:solidFill>
                  <a:srgbClr val="C00000"/>
                </a:solidFill>
              </a:rPr>
              <a:t>organizes</a:t>
            </a:r>
            <a:r>
              <a:rPr lang="en-US" dirty="0"/>
              <a:t> a related </a:t>
            </a:r>
            <a:r>
              <a:rPr lang="en-US" dirty="0">
                <a:solidFill>
                  <a:srgbClr val="C00000"/>
                </a:solidFill>
              </a:rPr>
              <a:t>set of JavaScript </a:t>
            </a:r>
            <a:r>
              <a:rPr lang="en-US" dirty="0"/>
              <a:t>code. </a:t>
            </a:r>
          </a:p>
          <a:p>
            <a:r>
              <a:rPr lang="en-US" dirty="0"/>
              <a:t>A </a:t>
            </a:r>
            <a:r>
              <a:rPr lang="en-US" dirty="0">
                <a:solidFill>
                  <a:srgbClr val="C00000"/>
                </a:solidFill>
              </a:rPr>
              <a:t>module </a:t>
            </a:r>
            <a:r>
              <a:rPr lang="en-US" dirty="0"/>
              <a:t>can contain </a:t>
            </a:r>
            <a:r>
              <a:rPr lang="en-US" dirty="0">
                <a:solidFill>
                  <a:srgbClr val="C00000"/>
                </a:solidFill>
              </a:rPr>
              <a:t>variables</a:t>
            </a:r>
            <a:r>
              <a:rPr lang="en-US" dirty="0"/>
              <a:t> and </a:t>
            </a:r>
            <a:r>
              <a:rPr lang="en-US" dirty="0">
                <a:solidFill>
                  <a:srgbClr val="C00000"/>
                </a:solidFill>
              </a:rPr>
              <a:t>functions</a:t>
            </a:r>
            <a:r>
              <a:rPr lang="en-US" dirty="0"/>
              <a:t>. </a:t>
            </a:r>
          </a:p>
          <a:p>
            <a:r>
              <a:rPr lang="en-US" dirty="0"/>
              <a:t>A module is nothing more than a </a:t>
            </a:r>
            <a:r>
              <a:rPr lang="en-US" dirty="0">
                <a:solidFill>
                  <a:srgbClr val="C00000"/>
                </a:solidFill>
              </a:rPr>
              <a:t>chunk of JavaScript code </a:t>
            </a:r>
            <a:r>
              <a:rPr lang="en-US" dirty="0"/>
              <a:t>written in a file. </a:t>
            </a:r>
          </a:p>
          <a:p>
            <a:r>
              <a:rPr lang="en-US" dirty="0"/>
              <a:t>By default, variables and functions of a module are not available for use, Variables and functions within a module should be exported so that they can be accessed from within other files. </a:t>
            </a:r>
          </a:p>
          <a:p>
            <a:r>
              <a:rPr lang="en-US" dirty="0"/>
              <a:t>Modules in ES6 work only in strict mode. This means variables or functions declared in a module will not be accessible globally.</a:t>
            </a:r>
          </a:p>
          <a:p>
            <a:r>
              <a:rPr lang="en-US" dirty="0"/>
              <a:t>JavaScript modules allow you to break up your code into separate files.</a:t>
            </a:r>
          </a:p>
          <a:p>
            <a:r>
              <a:rPr lang="en-US" dirty="0"/>
              <a:t>This makes it easier to maintain the code-base.</a:t>
            </a:r>
          </a:p>
          <a:p>
            <a:r>
              <a:rPr lang="en-US" dirty="0"/>
              <a:t>ES Modules rely on the </a:t>
            </a:r>
            <a:r>
              <a:rPr lang="en-US" dirty="0">
                <a:solidFill>
                  <a:srgbClr val="C00000"/>
                </a:solidFill>
              </a:rPr>
              <a:t>import</a:t>
            </a:r>
            <a:r>
              <a:rPr lang="en-US" b="1" dirty="0"/>
              <a:t> </a:t>
            </a:r>
            <a:r>
              <a:rPr lang="en-US" dirty="0"/>
              <a:t>and</a:t>
            </a:r>
            <a:r>
              <a:rPr lang="en-US" b="1" dirty="0"/>
              <a:t> </a:t>
            </a:r>
            <a:r>
              <a:rPr lang="en-US" dirty="0">
                <a:solidFill>
                  <a:srgbClr val="C00000"/>
                </a:solidFill>
              </a:rPr>
              <a:t>export</a:t>
            </a:r>
            <a:r>
              <a:rPr lang="en-US" dirty="0"/>
              <a:t> statements.</a:t>
            </a:r>
          </a:p>
        </p:txBody>
      </p:sp>
    </p:spTree>
    <p:extLst>
      <p:ext uri="{BB962C8B-B14F-4D97-AF65-F5344CB8AC3E}">
        <p14:creationId xmlns:p14="http://schemas.microsoft.com/office/powerpoint/2010/main" val="134013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Modules: Export</a:t>
            </a:r>
            <a:endParaRPr lang="en-IN" sz="3600" dirty="0"/>
          </a:p>
        </p:txBody>
      </p:sp>
      <p:sp>
        <p:nvSpPr>
          <p:cNvPr id="3" name="Content Placeholder 2"/>
          <p:cNvSpPr>
            <a:spLocks noGrp="1"/>
          </p:cNvSpPr>
          <p:nvPr>
            <p:ph idx="1"/>
          </p:nvPr>
        </p:nvSpPr>
        <p:spPr/>
        <p:txBody>
          <a:bodyPr/>
          <a:lstStyle/>
          <a:p>
            <a:r>
              <a:rPr lang="en-US" dirty="0"/>
              <a:t>You can export a function or a variable from any file.</a:t>
            </a:r>
          </a:p>
          <a:p>
            <a:r>
              <a:rPr lang="en-US" dirty="0"/>
              <a:t>There are </a:t>
            </a:r>
            <a:r>
              <a:rPr lang="en-US" dirty="0">
                <a:solidFill>
                  <a:srgbClr val="C00000"/>
                </a:solidFill>
              </a:rPr>
              <a:t>two</a:t>
            </a:r>
            <a:r>
              <a:rPr lang="en-US" dirty="0"/>
              <a:t> types of </a:t>
            </a:r>
            <a:r>
              <a:rPr lang="en-US" dirty="0">
                <a:solidFill>
                  <a:srgbClr val="C00000"/>
                </a:solidFill>
              </a:rPr>
              <a:t>exports</a:t>
            </a:r>
            <a:r>
              <a:rPr lang="en-US" dirty="0"/>
              <a:t>: </a:t>
            </a:r>
            <a:r>
              <a:rPr lang="en-US" dirty="0">
                <a:solidFill>
                  <a:srgbClr val="C00000"/>
                </a:solidFill>
              </a:rPr>
              <a:t>Named</a:t>
            </a:r>
            <a:r>
              <a:rPr lang="en-US" dirty="0"/>
              <a:t> and </a:t>
            </a:r>
            <a:r>
              <a:rPr lang="en-US" dirty="0">
                <a:solidFill>
                  <a:srgbClr val="C00000"/>
                </a:solidFill>
              </a:rPr>
              <a:t>Default</a:t>
            </a:r>
            <a:endParaRPr lang="en-IN" dirty="0">
              <a:solidFill>
                <a:srgbClr val="C00000"/>
              </a:solidFill>
            </a:endParaRPr>
          </a:p>
          <a:p>
            <a:r>
              <a:rPr lang="en-IN" b="1" dirty="0"/>
              <a:t>Exporting a Module:</a:t>
            </a:r>
            <a:r>
              <a:rPr lang="en-IN" dirty="0"/>
              <a:t> </a:t>
            </a:r>
            <a:r>
              <a:rPr lang="en-US" dirty="0"/>
              <a:t>The </a:t>
            </a:r>
            <a:r>
              <a:rPr lang="en-US" dirty="0">
                <a:solidFill>
                  <a:srgbClr val="C00000"/>
                </a:solidFill>
              </a:rPr>
              <a:t>export keyword </a:t>
            </a:r>
            <a:r>
              <a:rPr lang="en-US" dirty="0"/>
              <a:t>can be used to export components in a module. Exports in a module can be classified as follows −</a:t>
            </a:r>
          </a:p>
          <a:p>
            <a:r>
              <a:rPr lang="en-US" dirty="0"/>
              <a:t>1. </a:t>
            </a:r>
            <a:r>
              <a:rPr lang="en-US" b="1" dirty="0"/>
              <a:t>Named Exports:</a:t>
            </a:r>
            <a:r>
              <a:rPr lang="en-US" dirty="0"/>
              <a:t> Named exports are distinguished by their names. There can be several named exports in a module. A module can export selected components using the syntax given below −</a:t>
            </a:r>
          </a:p>
          <a:p>
            <a:endParaRPr lang="en-US" dirty="0"/>
          </a:p>
          <a:p>
            <a:endParaRPr lang="en-US" dirty="0"/>
          </a:p>
          <a:p>
            <a:pPr marL="0" indent="0">
              <a:buNone/>
            </a:pPr>
            <a:endParaRPr lang="en-US" dirty="0"/>
          </a:p>
          <a:p>
            <a:r>
              <a:rPr lang="en-US" dirty="0"/>
              <a:t>2. </a:t>
            </a:r>
            <a:r>
              <a:rPr lang="en-US" b="1" dirty="0"/>
              <a:t>Default Exports:</a:t>
            </a:r>
            <a:r>
              <a:rPr lang="en-US" dirty="0"/>
              <a:t> Modules that need to export only a single value can use default exports. There can be only one default export per module.</a:t>
            </a:r>
          </a:p>
          <a:p>
            <a:endParaRPr lang="en-IN" dirty="0"/>
          </a:p>
        </p:txBody>
      </p:sp>
      <p:pic>
        <p:nvPicPr>
          <p:cNvPr id="5" name="Picture 4">
            <a:extLst>
              <a:ext uri="{FF2B5EF4-FFF2-40B4-BE49-F238E27FC236}">
                <a16:creationId xmlns:a16="http://schemas.microsoft.com/office/drawing/2014/main" id="{C25BC347-AB07-43B8-F482-334D237DD0B9}"/>
              </a:ext>
            </a:extLst>
          </p:cNvPr>
          <p:cNvPicPr>
            <a:picLocks noChangeAspect="1"/>
          </p:cNvPicPr>
          <p:nvPr/>
        </p:nvPicPr>
        <p:blipFill>
          <a:blip r:embed="rId2"/>
          <a:stretch>
            <a:fillRect/>
          </a:stretch>
        </p:blipFill>
        <p:spPr>
          <a:xfrm>
            <a:off x="497551" y="3697057"/>
            <a:ext cx="4229086" cy="1118864"/>
          </a:xfrm>
          <a:prstGeom prst="rect">
            <a:avLst/>
          </a:prstGeom>
        </p:spPr>
      </p:pic>
      <p:pic>
        <p:nvPicPr>
          <p:cNvPr id="10" name="Picture 9">
            <a:extLst>
              <a:ext uri="{FF2B5EF4-FFF2-40B4-BE49-F238E27FC236}">
                <a16:creationId xmlns:a16="http://schemas.microsoft.com/office/drawing/2014/main" id="{59C6A69F-CC67-33C3-C50F-208E8011AF88}"/>
              </a:ext>
            </a:extLst>
          </p:cNvPr>
          <p:cNvPicPr>
            <a:picLocks noChangeAspect="1"/>
          </p:cNvPicPr>
          <p:nvPr/>
        </p:nvPicPr>
        <p:blipFill>
          <a:blip r:embed="rId3"/>
          <a:stretch>
            <a:fillRect/>
          </a:stretch>
        </p:blipFill>
        <p:spPr>
          <a:xfrm>
            <a:off x="5093008" y="3765883"/>
            <a:ext cx="6506483" cy="981212"/>
          </a:xfrm>
          <a:prstGeom prst="rect">
            <a:avLst/>
          </a:prstGeom>
        </p:spPr>
      </p:pic>
      <p:pic>
        <p:nvPicPr>
          <p:cNvPr id="12" name="Picture 11">
            <a:extLst>
              <a:ext uri="{FF2B5EF4-FFF2-40B4-BE49-F238E27FC236}">
                <a16:creationId xmlns:a16="http://schemas.microsoft.com/office/drawing/2014/main" id="{569DF669-7B9D-B534-9C4B-A4DB766F2939}"/>
              </a:ext>
            </a:extLst>
          </p:cNvPr>
          <p:cNvPicPr>
            <a:picLocks noChangeAspect="1"/>
          </p:cNvPicPr>
          <p:nvPr/>
        </p:nvPicPr>
        <p:blipFill>
          <a:blip r:embed="rId4"/>
          <a:stretch>
            <a:fillRect/>
          </a:stretch>
        </p:blipFill>
        <p:spPr>
          <a:xfrm>
            <a:off x="497910" y="5859534"/>
            <a:ext cx="4810796" cy="428685"/>
          </a:xfrm>
          <a:prstGeom prst="rect">
            <a:avLst/>
          </a:prstGeom>
        </p:spPr>
      </p:pic>
    </p:spTree>
    <p:extLst>
      <p:ext uri="{BB962C8B-B14F-4D97-AF65-F5344CB8AC3E}">
        <p14:creationId xmlns:p14="http://schemas.microsoft.com/office/powerpoint/2010/main" val="216158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80" y="785004"/>
            <a:ext cx="11929641" cy="5669005"/>
          </a:xfrm>
        </p:spPr>
        <p:txBody>
          <a:bodyPr/>
          <a:lstStyle/>
          <a:p>
            <a:r>
              <a:rPr lang="en-US" dirty="0">
                <a:solidFill>
                  <a:srgbClr val="C00000"/>
                </a:solidFill>
              </a:rPr>
              <a:t>Classes</a:t>
            </a:r>
            <a:r>
              <a:rPr lang="en-US" dirty="0"/>
              <a:t> were introduced in </a:t>
            </a:r>
            <a:r>
              <a:rPr lang="en-US" dirty="0">
                <a:solidFill>
                  <a:srgbClr val="C00000"/>
                </a:solidFill>
              </a:rPr>
              <a:t>ECMAScript 2015 </a:t>
            </a:r>
            <a:r>
              <a:rPr lang="en-US" dirty="0"/>
              <a:t>(ES6) to provide a cleaner way to follow </a:t>
            </a:r>
            <a:r>
              <a:rPr lang="en-US" dirty="0">
                <a:solidFill>
                  <a:srgbClr val="C00000"/>
                </a:solidFill>
              </a:rPr>
              <a:t>object-oriented programming patterns</a:t>
            </a:r>
            <a:r>
              <a:rPr lang="en-US" dirty="0"/>
              <a:t>.</a:t>
            </a:r>
            <a:endParaRPr lang="en-IN" dirty="0"/>
          </a:p>
          <a:p>
            <a:r>
              <a:rPr lang="en-IN" dirty="0"/>
              <a:t>JavaScript </a:t>
            </a:r>
            <a:r>
              <a:rPr lang="en-IN" dirty="0">
                <a:solidFill>
                  <a:srgbClr val="C00000"/>
                </a:solidFill>
              </a:rPr>
              <a:t>Classes</a:t>
            </a:r>
            <a:r>
              <a:rPr lang="en-IN" dirty="0"/>
              <a:t> are </a:t>
            </a:r>
            <a:r>
              <a:rPr lang="en-IN" dirty="0">
                <a:solidFill>
                  <a:srgbClr val="C00000"/>
                </a:solidFill>
              </a:rPr>
              <a:t>templates</a:t>
            </a:r>
            <a:r>
              <a:rPr lang="en-IN" dirty="0"/>
              <a:t> for JavaScript </a:t>
            </a:r>
            <a:r>
              <a:rPr lang="en-IN" dirty="0">
                <a:solidFill>
                  <a:srgbClr val="C00000"/>
                </a:solidFill>
              </a:rPr>
              <a:t>Objects</a:t>
            </a:r>
            <a:r>
              <a:rPr lang="en-IN" dirty="0"/>
              <a:t>.</a:t>
            </a:r>
          </a:p>
          <a:p>
            <a:r>
              <a:rPr lang="en-US" dirty="0"/>
              <a:t>Use the keyword </a:t>
            </a:r>
            <a:r>
              <a:rPr lang="en-US" dirty="0">
                <a:solidFill>
                  <a:srgbClr val="C00000"/>
                </a:solidFill>
              </a:rPr>
              <a:t>class</a:t>
            </a:r>
            <a:r>
              <a:rPr lang="en-US" dirty="0"/>
              <a:t> to create a class.</a:t>
            </a:r>
          </a:p>
          <a:p>
            <a:r>
              <a:rPr lang="en-US" dirty="0"/>
              <a:t>Always add a method named </a:t>
            </a:r>
            <a:r>
              <a:rPr lang="en-US" dirty="0">
                <a:solidFill>
                  <a:srgbClr val="C00000"/>
                </a:solidFill>
              </a:rPr>
              <a:t>constructor()</a:t>
            </a:r>
            <a:r>
              <a:rPr lang="en-US" dirty="0"/>
              <a:t>.</a:t>
            </a:r>
            <a:endParaRPr lang="en-IN" dirty="0"/>
          </a:p>
          <a:p>
            <a:r>
              <a:rPr lang="en-US" dirty="0"/>
              <a:t>A JavaScript </a:t>
            </a:r>
            <a:r>
              <a:rPr lang="en-US" dirty="0">
                <a:solidFill>
                  <a:srgbClr val="C00000"/>
                </a:solidFill>
              </a:rPr>
              <a:t>class</a:t>
            </a:r>
            <a:r>
              <a:rPr lang="en-US" dirty="0"/>
              <a:t> is </a:t>
            </a:r>
            <a:r>
              <a:rPr lang="en-US" dirty="0">
                <a:solidFill>
                  <a:srgbClr val="C00000"/>
                </a:solidFill>
              </a:rPr>
              <a:t>not</a:t>
            </a:r>
            <a:r>
              <a:rPr lang="en-US" dirty="0"/>
              <a:t> an </a:t>
            </a:r>
            <a:r>
              <a:rPr lang="en-US" dirty="0">
                <a:solidFill>
                  <a:srgbClr val="C00000"/>
                </a:solidFill>
              </a:rPr>
              <a:t>object</a:t>
            </a:r>
            <a:r>
              <a:rPr lang="en-US" dirty="0"/>
              <a:t>.</a:t>
            </a:r>
          </a:p>
          <a:p>
            <a:r>
              <a:rPr lang="en-US" dirty="0"/>
              <a:t>It is a </a:t>
            </a:r>
            <a:r>
              <a:rPr lang="en-US" dirty="0">
                <a:solidFill>
                  <a:srgbClr val="C00000"/>
                </a:solidFill>
              </a:rPr>
              <a:t>template</a:t>
            </a:r>
            <a:r>
              <a:rPr lang="en-US" dirty="0"/>
              <a:t> for JavaScript objects.</a:t>
            </a:r>
          </a:p>
          <a:p>
            <a:r>
              <a:rPr lang="en-US" dirty="0"/>
              <a:t>A JavaScript class is a </a:t>
            </a:r>
            <a:r>
              <a:rPr lang="en-US" dirty="0">
                <a:solidFill>
                  <a:srgbClr val="C00000"/>
                </a:solidFill>
              </a:rPr>
              <a:t>blueprint</a:t>
            </a:r>
            <a:r>
              <a:rPr lang="en-US" dirty="0"/>
              <a:t> for </a:t>
            </a:r>
            <a:r>
              <a:rPr lang="en-US" dirty="0">
                <a:solidFill>
                  <a:srgbClr val="C00000"/>
                </a:solidFill>
              </a:rPr>
              <a:t>creating objects</a:t>
            </a:r>
            <a:r>
              <a:rPr lang="en-US" dirty="0"/>
              <a:t>. A class encapsulates data and functions that manipulate data.</a:t>
            </a:r>
          </a:p>
          <a:p>
            <a:r>
              <a:rPr lang="en-US" dirty="0"/>
              <a:t>Unlike other programming languages such as Java and C#, JavaScript classes are syntactic sugar over the prototypal inheritance. In other words, ES6 classes are just special functions.</a:t>
            </a:r>
          </a:p>
          <a:p>
            <a:endParaRPr lang="en-US" dirty="0"/>
          </a:p>
        </p:txBody>
      </p:sp>
      <p:sp>
        <p:nvSpPr>
          <p:cNvPr id="4" name="Title 1"/>
          <p:cNvSpPr>
            <a:spLocks noGrp="1"/>
          </p:cNvSpPr>
          <p:nvPr>
            <p:ph type="title"/>
          </p:nvPr>
        </p:nvSpPr>
        <p:spPr/>
        <p:txBody>
          <a:bodyPr>
            <a:normAutofit/>
          </a:bodyPr>
          <a:lstStyle/>
          <a:p>
            <a:r>
              <a:rPr lang="en-IN" sz="3600" dirty="0"/>
              <a:t>Classes in </a:t>
            </a:r>
            <a:r>
              <a:rPr lang="en-IN" sz="3600" dirty="0" err="1"/>
              <a:t>JavaScripts</a:t>
            </a:r>
            <a:endParaRPr lang="en-US" sz="3600" dirty="0"/>
          </a:p>
        </p:txBody>
      </p:sp>
    </p:spTree>
    <p:extLst>
      <p:ext uri="{BB962C8B-B14F-4D97-AF65-F5344CB8AC3E}">
        <p14:creationId xmlns:p14="http://schemas.microsoft.com/office/powerpoint/2010/main" val="365139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You can export a function or a variable from any file.</a:t>
            </a:r>
          </a:p>
          <a:p>
            <a:r>
              <a:rPr lang="en-US" dirty="0"/>
              <a:t>There are </a:t>
            </a:r>
            <a:r>
              <a:rPr lang="en-US" dirty="0">
                <a:solidFill>
                  <a:srgbClr val="C00000"/>
                </a:solidFill>
              </a:rPr>
              <a:t>two</a:t>
            </a:r>
            <a:r>
              <a:rPr lang="en-US" dirty="0"/>
              <a:t> types of </a:t>
            </a:r>
            <a:r>
              <a:rPr lang="en-US" dirty="0">
                <a:solidFill>
                  <a:srgbClr val="C00000"/>
                </a:solidFill>
              </a:rPr>
              <a:t>imports</a:t>
            </a:r>
            <a:r>
              <a:rPr lang="en-US" dirty="0"/>
              <a:t>: </a:t>
            </a:r>
            <a:r>
              <a:rPr lang="en-US" dirty="0">
                <a:solidFill>
                  <a:srgbClr val="C00000"/>
                </a:solidFill>
              </a:rPr>
              <a:t>Named</a:t>
            </a:r>
            <a:r>
              <a:rPr lang="en-US" dirty="0"/>
              <a:t> and </a:t>
            </a:r>
            <a:r>
              <a:rPr lang="en-US" dirty="0">
                <a:solidFill>
                  <a:srgbClr val="C00000"/>
                </a:solidFill>
              </a:rPr>
              <a:t>Default</a:t>
            </a:r>
            <a:endParaRPr lang="en-IN" b="1" dirty="0">
              <a:solidFill>
                <a:srgbClr val="C00000"/>
              </a:solidFill>
            </a:endParaRPr>
          </a:p>
          <a:p>
            <a:r>
              <a:rPr lang="en-IN" b="1" dirty="0"/>
              <a:t>Importing a Module : </a:t>
            </a:r>
            <a:r>
              <a:rPr lang="en-US" dirty="0"/>
              <a:t>To be able to consume a module, use the </a:t>
            </a:r>
            <a:r>
              <a:rPr lang="en-US" dirty="0">
                <a:solidFill>
                  <a:srgbClr val="C00000"/>
                </a:solidFill>
              </a:rPr>
              <a:t>import keyword</a:t>
            </a:r>
            <a:r>
              <a:rPr lang="en-US" dirty="0"/>
              <a:t>. A module can have multiple import statements.</a:t>
            </a:r>
          </a:p>
          <a:p>
            <a:r>
              <a:rPr lang="en-IN" b="1" dirty="0"/>
              <a:t>1. Named Imports:</a:t>
            </a:r>
            <a:r>
              <a:rPr lang="en-IN" dirty="0"/>
              <a:t> </a:t>
            </a:r>
            <a:r>
              <a:rPr lang="en-US" dirty="0"/>
              <a:t>While importing named exports, the names of the corresponding components must match.</a:t>
            </a:r>
          </a:p>
          <a:p>
            <a:r>
              <a:rPr lang="en-US" dirty="0"/>
              <a:t>However, while importing named exports, they can be renamed using the as keyword. Use the syntax given below −</a:t>
            </a:r>
          </a:p>
          <a:p>
            <a:r>
              <a:rPr lang="en-US" dirty="0"/>
              <a:t>All named exports can be imported onto an object by using the asterisk * operator.</a:t>
            </a:r>
          </a:p>
          <a:p>
            <a:endParaRPr lang="en-US" dirty="0"/>
          </a:p>
          <a:p>
            <a:r>
              <a:rPr lang="en-IN" b="1" dirty="0"/>
              <a:t>2. Default Imports:</a:t>
            </a:r>
            <a:r>
              <a:rPr lang="en-IN" dirty="0">
                <a:solidFill>
                  <a:srgbClr val="FF0000"/>
                </a:solidFill>
              </a:rPr>
              <a:t> </a:t>
            </a:r>
            <a:r>
              <a:rPr lang="en-US" dirty="0"/>
              <a:t>Unlike named exports, a default export can be imported with any name.</a:t>
            </a:r>
          </a:p>
          <a:p>
            <a:endParaRPr lang="en-US" dirty="0"/>
          </a:p>
          <a:p>
            <a:endParaRPr lang="en-IN" dirty="0"/>
          </a:p>
          <a:p>
            <a:pPr marL="0" indent="0">
              <a:buNone/>
            </a:pPr>
            <a:endParaRPr lang="en-IN" dirty="0"/>
          </a:p>
        </p:txBody>
      </p:sp>
      <p:sp>
        <p:nvSpPr>
          <p:cNvPr id="8" name="Title 1"/>
          <p:cNvSpPr>
            <a:spLocks noGrp="1"/>
          </p:cNvSpPr>
          <p:nvPr>
            <p:ph type="title"/>
          </p:nvPr>
        </p:nvSpPr>
        <p:spPr/>
        <p:txBody>
          <a:bodyPr>
            <a:normAutofit/>
          </a:bodyPr>
          <a:lstStyle/>
          <a:p>
            <a:r>
              <a:rPr lang="en-US" sz="3600" dirty="0"/>
              <a:t>Modules: Import</a:t>
            </a:r>
            <a:endParaRPr lang="en-IN" sz="3600" dirty="0"/>
          </a:p>
        </p:txBody>
      </p:sp>
      <p:pic>
        <p:nvPicPr>
          <p:cNvPr id="11" name="Picture 10">
            <a:extLst>
              <a:ext uri="{FF2B5EF4-FFF2-40B4-BE49-F238E27FC236}">
                <a16:creationId xmlns:a16="http://schemas.microsoft.com/office/drawing/2014/main" id="{338367C9-C9BA-BECB-B534-51B0C1722B30}"/>
              </a:ext>
            </a:extLst>
          </p:cNvPr>
          <p:cNvPicPr>
            <a:picLocks noChangeAspect="1"/>
          </p:cNvPicPr>
          <p:nvPr/>
        </p:nvPicPr>
        <p:blipFill>
          <a:blip r:embed="rId2"/>
          <a:stretch>
            <a:fillRect/>
          </a:stretch>
        </p:blipFill>
        <p:spPr>
          <a:xfrm>
            <a:off x="3648876" y="2946246"/>
            <a:ext cx="8335538" cy="348084"/>
          </a:xfrm>
          <a:prstGeom prst="rect">
            <a:avLst/>
          </a:prstGeom>
        </p:spPr>
      </p:pic>
      <p:pic>
        <p:nvPicPr>
          <p:cNvPr id="13" name="Picture 12">
            <a:extLst>
              <a:ext uri="{FF2B5EF4-FFF2-40B4-BE49-F238E27FC236}">
                <a16:creationId xmlns:a16="http://schemas.microsoft.com/office/drawing/2014/main" id="{51FEAF78-91AC-288B-E91D-8FC146C7C2B8}"/>
              </a:ext>
            </a:extLst>
          </p:cNvPr>
          <p:cNvPicPr>
            <a:picLocks noChangeAspect="1"/>
          </p:cNvPicPr>
          <p:nvPr/>
        </p:nvPicPr>
        <p:blipFill>
          <a:blip r:embed="rId3"/>
          <a:stretch>
            <a:fillRect/>
          </a:stretch>
        </p:blipFill>
        <p:spPr>
          <a:xfrm>
            <a:off x="3131115" y="3735569"/>
            <a:ext cx="7887801" cy="358006"/>
          </a:xfrm>
          <a:prstGeom prst="rect">
            <a:avLst/>
          </a:prstGeom>
        </p:spPr>
      </p:pic>
      <p:pic>
        <p:nvPicPr>
          <p:cNvPr id="15" name="Picture 14">
            <a:extLst>
              <a:ext uri="{FF2B5EF4-FFF2-40B4-BE49-F238E27FC236}">
                <a16:creationId xmlns:a16="http://schemas.microsoft.com/office/drawing/2014/main" id="{FD4C0FC6-93AA-CDD8-8567-EBAC3CF22798}"/>
              </a:ext>
            </a:extLst>
          </p:cNvPr>
          <p:cNvPicPr>
            <a:picLocks noChangeAspect="1"/>
          </p:cNvPicPr>
          <p:nvPr/>
        </p:nvPicPr>
        <p:blipFill>
          <a:blip r:embed="rId4"/>
          <a:stretch>
            <a:fillRect/>
          </a:stretch>
        </p:blipFill>
        <p:spPr>
          <a:xfrm>
            <a:off x="511962" y="4580938"/>
            <a:ext cx="6201640" cy="400104"/>
          </a:xfrm>
          <a:prstGeom prst="rect">
            <a:avLst/>
          </a:prstGeom>
        </p:spPr>
      </p:pic>
      <p:pic>
        <p:nvPicPr>
          <p:cNvPr id="17" name="Picture 16">
            <a:extLst>
              <a:ext uri="{FF2B5EF4-FFF2-40B4-BE49-F238E27FC236}">
                <a16:creationId xmlns:a16="http://schemas.microsoft.com/office/drawing/2014/main" id="{AB936EDC-96B2-E110-E7D8-05CF40F42889}"/>
              </a:ext>
            </a:extLst>
          </p:cNvPr>
          <p:cNvPicPr>
            <a:picLocks noChangeAspect="1"/>
          </p:cNvPicPr>
          <p:nvPr/>
        </p:nvPicPr>
        <p:blipFill>
          <a:blip r:embed="rId5"/>
          <a:stretch>
            <a:fillRect/>
          </a:stretch>
        </p:blipFill>
        <p:spPr>
          <a:xfrm>
            <a:off x="511962" y="5537352"/>
            <a:ext cx="6211167" cy="381053"/>
          </a:xfrm>
          <a:prstGeom prst="rect">
            <a:avLst/>
          </a:prstGeom>
        </p:spPr>
      </p:pic>
    </p:spTree>
    <p:extLst>
      <p:ext uri="{BB962C8B-B14F-4D97-AF65-F5344CB8AC3E}">
        <p14:creationId xmlns:p14="http://schemas.microsoft.com/office/powerpoint/2010/main" val="14612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Spread Operator</a:t>
            </a:r>
            <a:endParaRPr lang="en-IN" sz="3600" dirty="0"/>
          </a:p>
        </p:txBody>
      </p:sp>
      <p:sp>
        <p:nvSpPr>
          <p:cNvPr id="3" name="Content Placeholder 2"/>
          <p:cNvSpPr>
            <a:spLocks noGrp="1"/>
          </p:cNvSpPr>
          <p:nvPr>
            <p:ph idx="1"/>
          </p:nvPr>
        </p:nvSpPr>
        <p:spPr/>
        <p:txBody>
          <a:bodyPr/>
          <a:lstStyle/>
          <a:p>
            <a:r>
              <a:rPr lang="en-US" dirty="0"/>
              <a:t>The JS </a:t>
            </a:r>
            <a:r>
              <a:rPr lang="en-US" dirty="0">
                <a:solidFill>
                  <a:srgbClr val="C00000"/>
                </a:solidFill>
              </a:rPr>
              <a:t>spread operator (…) </a:t>
            </a:r>
            <a:r>
              <a:rPr lang="en-US" dirty="0"/>
              <a:t>allows us to quickly copy all or part of an existing array or object into another array or object.</a:t>
            </a:r>
          </a:p>
          <a:p>
            <a:r>
              <a:rPr lang="en-US" dirty="0"/>
              <a:t>The spread operator is often used in combination with </a:t>
            </a:r>
            <a:r>
              <a:rPr lang="en-US" dirty="0" err="1"/>
              <a:t>destructuring</a:t>
            </a:r>
            <a:r>
              <a:rPr lang="en-US" dirty="0"/>
              <a:t>.</a:t>
            </a:r>
          </a:p>
          <a:p>
            <a:pPr marL="0" indent="0">
              <a:buNone/>
            </a:pPr>
            <a:endParaRPr lang="en-US" dirty="0"/>
          </a:p>
          <a:p>
            <a:endParaRPr lang="en-US" dirty="0"/>
          </a:p>
          <a:p>
            <a:endParaRPr lang="en-US" dirty="0"/>
          </a:p>
          <a:p>
            <a:r>
              <a:rPr lang="en-US" dirty="0"/>
              <a:t>Copy Array Using Spread Operator : You can also use the spread syntax ... to copy the items into a single array. For example,</a:t>
            </a:r>
          </a:p>
          <a:p>
            <a:endParaRPr lang="en-US" dirty="0"/>
          </a:p>
          <a:p>
            <a:endParaRPr lang="en-US" dirty="0"/>
          </a:p>
          <a:p>
            <a:endParaRPr lang="en-US" dirty="0"/>
          </a:p>
          <a:p>
            <a:endParaRPr lang="en-US" dirty="0"/>
          </a:p>
          <a:p>
            <a:endParaRPr lang="en-US" dirty="0"/>
          </a:p>
          <a:p>
            <a:endParaRPr lang="en-US" dirty="0"/>
          </a:p>
          <a:p>
            <a:pPr marL="0" indent="0">
              <a:buNone/>
            </a:pPr>
            <a:endParaRPr lang="en-IN" dirty="0"/>
          </a:p>
        </p:txBody>
      </p:sp>
      <p:pic>
        <p:nvPicPr>
          <p:cNvPr id="12" name="Picture 11">
            <a:extLst>
              <a:ext uri="{FF2B5EF4-FFF2-40B4-BE49-F238E27FC236}">
                <a16:creationId xmlns:a16="http://schemas.microsoft.com/office/drawing/2014/main" id="{1942EFEB-A7F0-DA2A-30E8-F935AFC1041F}"/>
              </a:ext>
            </a:extLst>
          </p:cNvPr>
          <p:cNvPicPr>
            <a:picLocks noChangeAspect="1"/>
          </p:cNvPicPr>
          <p:nvPr/>
        </p:nvPicPr>
        <p:blipFill>
          <a:blip r:embed="rId2"/>
          <a:stretch>
            <a:fillRect/>
          </a:stretch>
        </p:blipFill>
        <p:spPr>
          <a:xfrm>
            <a:off x="529602" y="2125988"/>
            <a:ext cx="8278380" cy="1209844"/>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BF1FAD53-816F-A314-3497-370F69145282}"/>
              </a:ext>
            </a:extLst>
          </p:cNvPr>
          <p:cNvPicPr>
            <a:picLocks noChangeAspect="1"/>
          </p:cNvPicPr>
          <p:nvPr/>
        </p:nvPicPr>
        <p:blipFill>
          <a:blip r:embed="rId3"/>
          <a:stretch>
            <a:fillRect/>
          </a:stretch>
        </p:blipFill>
        <p:spPr>
          <a:xfrm>
            <a:off x="529602" y="4250192"/>
            <a:ext cx="8278380" cy="15432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0030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Clone Array Using Spread Operator : if you want to copy arrays so that they do not refer to the same array, you can use the spread operator. This way, the change in one array is not reflected in the other. For example,</a:t>
            </a:r>
          </a:p>
          <a:p>
            <a:endParaRPr lang="en-IN" dirty="0"/>
          </a:p>
          <a:p>
            <a:endParaRPr lang="en-IN" dirty="0"/>
          </a:p>
          <a:p>
            <a:endParaRPr lang="en-IN" dirty="0"/>
          </a:p>
          <a:p>
            <a:endParaRPr lang="en-IN" dirty="0"/>
          </a:p>
          <a:p>
            <a:r>
              <a:rPr lang="en-IN" dirty="0"/>
              <a:t>Spread Operator with Object : </a:t>
            </a:r>
            <a:r>
              <a:rPr lang="en-US" dirty="0"/>
              <a:t>You can also use the spread operator with object literals. For example,</a:t>
            </a:r>
          </a:p>
          <a:p>
            <a:endParaRPr lang="en-US" dirty="0"/>
          </a:p>
          <a:p>
            <a:pPr marL="0" indent="0">
              <a:buNone/>
            </a:pPr>
            <a:endParaRPr lang="en-IN" dirty="0"/>
          </a:p>
          <a:p>
            <a:endParaRPr lang="en-IN" dirty="0"/>
          </a:p>
        </p:txBody>
      </p:sp>
      <p:sp>
        <p:nvSpPr>
          <p:cNvPr id="5" name="Title 1"/>
          <p:cNvSpPr>
            <a:spLocks noGrp="1"/>
          </p:cNvSpPr>
          <p:nvPr>
            <p:ph type="title"/>
          </p:nvPr>
        </p:nvSpPr>
        <p:spPr/>
        <p:txBody>
          <a:bodyPr>
            <a:normAutofit/>
          </a:bodyPr>
          <a:lstStyle/>
          <a:p>
            <a:r>
              <a:rPr lang="en-US" sz="3600" dirty="0"/>
              <a:t>Spread Operator</a:t>
            </a:r>
            <a:endParaRPr lang="en-IN" sz="3600" dirty="0"/>
          </a:p>
        </p:txBody>
      </p:sp>
      <p:pic>
        <p:nvPicPr>
          <p:cNvPr id="7" name="Picture 6">
            <a:extLst>
              <a:ext uri="{FF2B5EF4-FFF2-40B4-BE49-F238E27FC236}">
                <a16:creationId xmlns:a16="http://schemas.microsoft.com/office/drawing/2014/main" id="{8A41C20B-2E43-7165-07CC-7014D1586D9C}"/>
              </a:ext>
            </a:extLst>
          </p:cNvPr>
          <p:cNvPicPr>
            <a:picLocks noChangeAspect="1"/>
          </p:cNvPicPr>
          <p:nvPr/>
        </p:nvPicPr>
        <p:blipFill>
          <a:blip r:embed="rId2"/>
          <a:stretch>
            <a:fillRect/>
          </a:stretch>
        </p:blipFill>
        <p:spPr>
          <a:xfrm>
            <a:off x="499494" y="2013814"/>
            <a:ext cx="8145012" cy="1571844"/>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002AA87D-9489-8CC5-C733-6D4F5CD51C20}"/>
              </a:ext>
            </a:extLst>
          </p:cNvPr>
          <p:cNvPicPr>
            <a:picLocks noChangeAspect="1"/>
          </p:cNvPicPr>
          <p:nvPr/>
        </p:nvPicPr>
        <p:blipFill>
          <a:blip r:embed="rId3"/>
          <a:stretch>
            <a:fillRect/>
          </a:stretch>
        </p:blipFill>
        <p:spPr>
          <a:xfrm>
            <a:off x="499494" y="4598376"/>
            <a:ext cx="8192643" cy="17814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7232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IN" dirty="0"/>
              <a:t>chirag.sakhrani@darshan.ac.in</a:t>
            </a:r>
            <a:endParaRPr lang="en-US" dirty="0"/>
          </a:p>
        </p:txBody>
      </p:sp>
      <p:sp>
        <p:nvSpPr>
          <p:cNvPr id="3" name="Text Placeholder 2"/>
          <p:cNvSpPr>
            <a:spLocks noGrp="1"/>
          </p:cNvSpPr>
          <p:nvPr>
            <p:ph type="body" sz="quarter" idx="12"/>
          </p:nvPr>
        </p:nvSpPr>
        <p:spPr/>
        <p:txBody>
          <a:bodyPr/>
          <a:lstStyle/>
          <a:p>
            <a:r>
              <a:rPr lang="en-IN" dirty="0"/>
              <a:t>8401191184</a:t>
            </a:r>
            <a:endParaRPr lang="en-US" dirty="0"/>
          </a:p>
        </p:txBody>
      </p:sp>
      <p:sp>
        <p:nvSpPr>
          <p:cNvPr id="4" name="Text Placeholder 3"/>
          <p:cNvSpPr>
            <a:spLocks noGrp="1"/>
          </p:cNvSpPr>
          <p:nvPr>
            <p:ph type="body" sz="quarter" idx="13"/>
          </p:nvPr>
        </p:nvSpPr>
        <p:spPr/>
        <p:txBody>
          <a:bodyPr/>
          <a:lstStyle/>
          <a:p>
            <a:r>
              <a:rPr lang="en-US" dirty="0"/>
              <a:t>Department of Computer Applications</a:t>
            </a:r>
          </a:p>
        </p:txBody>
      </p:sp>
      <p:sp>
        <p:nvSpPr>
          <p:cNvPr id="5" name="Text Placeholder 4"/>
          <p:cNvSpPr>
            <a:spLocks noGrp="1"/>
          </p:cNvSpPr>
          <p:nvPr>
            <p:ph type="body" sz="quarter" idx="14"/>
          </p:nvPr>
        </p:nvSpPr>
        <p:spPr/>
        <p:txBody>
          <a:bodyPr/>
          <a:lstStyle/>
          <a:p>
            <a:r>
              <a:rPr lang="en-IN" dirty="0"/>
              <a:t>Prof. </a:t>
            </a:r>
            <a:r>
              <a:rPr lang="en-IN" dirty="0" err="1"/>
              <a:t>Chirag</a:t>
            </a:r>
            <a:r>
              <a:rPr lang="en-IN" dirty="0"/>
              <a:t> K </a:t>
            </a:r>
            <a:r>
              <a:rPr lang="en-IN" dirty="0" err="1"/>
              <a:t>Sakhrani</a:t>
            </a:r>
            <a:endParaRPr lang="en-US" dirty="0"/>
          </a:p>
        </p:txBody>
      </p:sp>
      <p:sp>
        <p:nvSpPr>
          <p:cNvPr id="6" name="Text Placeholder 5"/>
          <p:cNvSpPr>
            <a:spLocks noGrp="1"/>
          </p:cNvSpPr>
          <p:nvPr>
            <p:ph type="body" sz="quarter" idx="16"/>
          </p:nvPr>
        </p:nvSpPr>
        <p:spPr>
          <a:xfrm>
            <a:off x="2689911" y="-29497"/>
            <a:ext cx="4646358" cy="734653"/>
          </a:xfrm>
        </p:spPr>
        <p:txBody>
          <a:bodyPr/>
          <a:lstStyle/>
          <a:p>
            <a:r>
              <a:rPr lang="en-US" dirty="0"/>
              <a:t>Client Side Scripting using </a:t>
            </a:r>
            <a:r>
              <a:rPr lang="en-US" dirty="0" err="1"/>
              <a:t>Javascript</a:t>
            </a:r>
            <a:r>
              <a:rPr lang="en-US" dirty="0"/>
              <a:t> </a:t>
            </a:r>
            <a:r>
              <a:rPr lang="en-IN" dirty="0"/>
              <a:t> (CSJS) (</a:t>
            </a:r>
            <a:r>
              <a:rPr lang="en-US" dirty="0"/>
              <a:t>2304CS431</a:t>
            </a:r>
            <a:r>
              <a:rPr lang="en-IN" dirty="0"/>
              <a:t>)</a:t>
            </a:r>
            <a:endParaRPr lang="en-US" dirty="0"/>
          </a:p>
        </p:txBody>
      </p:sp>
      <p:pic>
        <p:nvPicPr>
          <p:cNvPr id="10" name="Picture Placeholder 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12189917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t>Classes in </a:t>
            </a:r>
            <a:r>
              <a:rPr lang="en-IN" sz="3600" dirty="0" err="1"/>
              <a:t>JavaScripts</a:t>
            </a:r>
            <a:endParaRPr lang="en-US" sz="3600" dirty="0"/>
          </a:p>
        </p:txBody>
      </p:sp>
      <p:sp>
        <p:nvSpPr>
          <p:cNvPr id="3" name="Content Placeholder 2"/>
          <p:cNvSpPr>
            <a:spLocks noGrp="1"/>
          </p:cNvSpPr>
          <p:nvPr>
            <p:ph idx="1"/>
          </p:nvPr>
        </p:nvSpPr>
        <p:spPr/>
        <p:txBody>
          <a:bodyPr/>
          <a:lstStyle/>
          <a:p>
            <a:r>
              <a:rPr lang="en-US" dirty="0"/>
              <a:t>Syntax:</a:t>
            </a:r>
          </a:p>
          <a:p>
            <a:pPr marL="0" indent="0">
              <a:buNone/>
            </a:pPr>
            <a:r>
              <a:rPr lang="en-US" dirty="0"/>
              <a:t>	class </a:t>
            </a:r>
            <a:r>
              <a:rPr lang="en-US" dirty="0" err="1"/>
              <a:t>ClassName</a:t>
            </a:r>
            <a:r>
              <a:rPr lang="en-US" dirty="0"/>
              <a:t>{</a:t>
            </a:r>
          </a:p>
          <a:p>
            <a:pPr marL="0" indent="0">
              <a:buNone/>
            </a:pPr>
            <a:r>
              <a:rPr lang="en-US" dirty="0"/>
              <a:t>		constructor()  {……}</a:t>
            </a:r>
          </a:p>
          <a:p>
            <a:pPr marL="0" indent="0">
              <a:buNone/>
            </a:pPr>
            <a:r>
              <a:rPr lang="en-US" dirty="0"/>
              <a:t>	}</a:t>
            </a:r>
            <a:endParaRPr lang="en-IN" dirty="0"/>
          </a:p>
        </p:txBody>
      </p:sp>
      <p:sp>
        <p:nvSpPr>
          <p:cNvPr id="6" name="TextBox 5"/>
          <p:cNvSpPr txBox="1"/>
          <p:nvPr/>
        </p:nvSpPr>
        <p:spPr>
          <a:xfrm>
            <a:off x="5975562" y="3289394"/>
            <a:ext cx="922047" cy="369332"/>
          </a:xfrm>
          <a:prstGeom prst="rect">
            <a:avLst/>
          </a:prstGeom>
          <a:noFill/>
        </p:spPr>
        <p:txBody>
          <a:bodyPr wrap="none" rtlCol="0">
            <a:spAutoFit/>
          </a:bodyPr>
          <a:lstStyle/>
          <a:p>
            <a:r>
              <a:rPr lang="en-US" b="1" dirty="0"/>
              <a:t>Output :</a:t>
            </a:r>
            <a:endParaRPr lang="en-IN" b="1" dirty="0"/>
          </a:p>
        </p:txBody>
      </p:sp>
      <p:pic>
        <p:nvPicPr>
          <p:cNvPr id="8" name="Picture 7">
            <a:extLst>
              <a:ext uri="{FF2B5EF4-FFF2-40B4-BE49-F238E27FC236}">
                <a16:creationId xmlns:a16="http://schemas.microsoft.com/office/drawing/2014/main" id="{381CC7CD-03D4-8B85-4381-BDED50651BD2}"/>
              </a:ext>
            </a:extLst>
          </p:cNvPr>
          <p:cNvPicPr>
            <a:picLocks noChangeAspect="1"/>
          </p:cNvPicPr>
          <p:nvPr/>
        </p:nvPicPr>
        <p:blipFill>
          <a:blip r:embed="rId2"/>
          <a:stretch>
            <a:fillRect/>
          </a:stretch>
        </p:blipFill>
        <p:spPr>
          <a:xfrm>
            <a:off x="6053766" y="3658726"/>
            <a:ext cx="5928851" cy="1848108"/>
          </a:xfrm>
          <a:prstGeom prst="rect">
            <a:avLst/>
          </a:prstGeom>
        </p:spPr>
      </p:pic>
      <p:pic>
        <p:nvPicPr>
          <p:cNvPr id="10" name="Picture 9">
            <a:extLst>
              <a:ext uri="{FF2B5EF4-FFF2-40B4-BE49-F238E27FC236}">
                <a16:creationId xmlns:a16="http://schemas.microsoft.com/office/drawing/2014/main" id="{7915290F-6247-2172-29AC-A3678E559186}"/>
              </a:ext>
            </a:extLst>
          </p:cNvPr>
          <p:cNvPicPr>
            <a:picLocks noChangeAspect="1"/>
          </p:cNvPicPr>
          <p:nvPr/>
        </p:nvPicPr>
        <p:blipFill>
          <a:blip r:embed="rId3"/>
          <a:stretch>
            <a:fillRect/>
          </a:stretch>
        </p:blipFill>
        <p:spPr>
          <a:xfrm>
            <a:off x="209383" y="2907842"/>
            <a:ext cx="5651096" cy="3349876"/>
          </a:xfrm>
          <a:prstGeom prst="rect">
            <a:avLst/>
          </a:prstGeom>
        </p:spPr>
      </p:pic>
    </p:spTree>
    <p:extLst>
      <p:ext uri="{BB962C8B-B14F-4D97-AF65-F5344CB8AC3E}">
        <p14:creationId xmlns:p14="http://schemas.microsoft.com/office/powerpoint/2010/main" val="130324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Arrow Functions</a:t>
            </a:r>
          </a:p>
        </p:txBody>
      </p:sp>
      <p:sp>
        <p:nvSpPr>
          <p:cNvPr id="3" name="Content Placeholder 2"/>
          <p:cNvSpPr>
            <a:spLocks noGrp="1"/>
          </p:cNvSpPr>
          <p:nvPr>
            <p:ph idx="1"/>
          </p:nvPr>
        </p:nvSpPr>
        <p:spPr/>
        <p:txBody>
          <a:bodyPr/>
          <a:lstStyle/>
          <a:p>
            <a:r>
              <a:rPr lang="en-US" dirty="0"/>
              <a:t>Arrow functions provides us a more accurate way to write the functions in JavaScript. Arrow functions make your code more readable and structured.</a:t>
            </a:r>
          </a:p>
          <a:p>
            <a:r>
              <a:rPr lang="en-US" dirty="0"/>
              <a:t>Arrow functions allow us to write shorter function syntax:</a:t>
            </a:r>
          </a:p>
          <a:p>
            <a:r>
              <a:rPr lang="en-US" dirty="0"/>
              <a:t>Arrow functions are </a:t>
            </a:r>
            <a:r>
              <a:rPr lang="en-US" dirty="0">
                <a:solidFill>
                  <a:srgbClr val="C00000"/>
                </a:solidFill>
              </a:rPr>
              <a:t>anonymous functions </a:t>
            </a:r>
            <a:r>
              <a:rPr lang="en-US" dirty="0"/>
              <a:t>(the functions without a name and not bound with an identifier). They declare without the function keyword. </a:t>
            </a:r>
          </a:p>
          <a:p>
            <a:r>
              <a:rPr lang="en-US" dirty="0"/>
              <a:t>Arrow functions cannot be used as the constructors. </a:t>
            </a:r>
          </a:p>
          <a:p>
            <a:r>
              <a:rPr lang="en-US" dirty="0"/>
              <a:t>The context within the arrow functions is lexically or statically defined. They are also called as </a:t>
            </a:r>
            <a:r>
              <a:rPr lang="en-US" dirty="0">
                <a:solidFill>
                  <a:srgbClr val="C00000"/>
                </a:solidFill>
              </a:rPr>
              <a:t>Lambda Functions </a:t>
            </a:r>
            <a:r>
              <a:rPr lang="en-US" dirty="0"/>
              <a:t>in different languages.</a:t>
            </a:r>
          </a:p>
          <a:p>
            <a:r>
              <a:rPr lang="en-US" dirty="0"/>
              <a:t>Arrow functions do not include any prototype property, and they cannot be used with the new keyword.</a:t>
            </a:r>
          </a:p>
          <a:p>
            <a:r>
              <a:rPr lang="en-US" dirty="0"/>
              <a:t>As you can see, (a, b) =&gt; a + b means a function that accepts two arguments named a and b. Upon the execution, it evaluates the expression a + b and returns the result.</a:t>
            </a:r>
          </a:p>
          <a:p>
            <a:r>
              <a:rPr lang="en-US" dirty="0">
                <a:solidFill>
                  <a:srgbClr val="C00000"/>
                </a:solidFill>
              </a:rPr>
              <a:t>Fat arrow notation/lambda notation: </a:t>
            </a:r>
            <a:r>
              <a:rPr lang="en-US" dirty="0"/>
              <a:t>It is the notation for the </a:t>
            </a:r>
            <a:r>
              <a:rPr lang="en-US" dirty="0">
                <a:solidFill>
                  <a:srgbClr val="C00000"/>
                </a:solidFill>
              </a:rPr>
              <a:t>arrow (=&gt;)</a:t>
            </a:r>
            <a:r>
              <a:rPr lang="en-US" dirty="0"/>
              <a:t>.</a:t>
            </a:r>
          </a:p>
          <a:p>
            <a:pPr marL="0" indent="0">
              <a:buNone/>
            </a:pPr>
            <a:endParaRPr lang="en-US" dirty="0"/>
          </a:p>
          <a:p>
            <a:pPr marL="0" indent="0">
              <a:buNone/>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0944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8685" y="1088572"/>
            <a:ext cx="11829143" cy="1569660"/>
          </a:xfrm>
          <a:prstGeom prst="rect">
            <a:avLst/>
          </a:prstGeom>
        </p:spPr>
        <p:txBody>
          <a:bodyPr wrap="square">
            <a:spAutoFit/>
          </a:bodyPr>
          <a:lstStyle/>
          <a:p>
            <a:r>
              <a:rPr lang="en-US" sz="2400" b="1" dirty="0"/>
              <a:t>Syntax for defining the arrow function:</a:t>
            </a:r>
          </a:p>
          <a:p>
            <a:r>
              <a:rPr lang="en-US" sz="2400" b="1" dirty="0" err="1"/>
              <a:t>const</a:t>
            </a:r>
            <a:r>
              <a:rPr lang="en-US" sz="2400" dirty="0"/>
              <a:t> </a:t>
            </a:r>
            <a:r>
              <a:rPr lang="en-US" sz="2400" dirty="0" err="1"/>
              <a:t>functionName</a:t>
            </a:r>
            <a:r>
              <a:rPr lang="en-US" sz="2400" dirty="0"/>
              <a:t> = (arg1, arg2, ?..) =&gt; {  </a:t>
            </a:r>
          </a:p>
          <a:p>
            <a:r>
              <a:rPr lang="en-US" sz="2400" dirty="0"/>
              <a:t>    //body of the function  </a:t>
            </a:r>
          </a:p>
          <a:p>
            <a:r>
              <a:rPr lang="en-US" sz="2400" dirty="0"/>
              <a:t>}  </a:t>
            </a:r>
          </a:p>
        </p:txBody>
      </p:sp>
      <p:sp>
        <p:nvSpPr>
          <p:cNvPr id="7" name="Title 1"/>
          <p:cNvSpPr>
            <a:spLocks noGrp="1"/>
          </p:cNvSpPr>
          <p:nvPr>
            <p:ph type="title"/>
          </p:nvPr>
        </p:nvSpPr>
        <p:spPr/>
        <p:txBody>
          <a:bodyPr>
            <a:normAutofit/>
          </a:bodyPr>
          <a:lstStyle/>
          <a:p>
            <a:r>
              <a:rPr lang="en-US" sz="3600" dirty="0"/>
              <a:t>Arrow Functions</a:t>
            </a:r>
          </a:p>
        </p:txBody>
      </p:sp>
      <p:pic>
        <p:nvPicPr>
          <p:cNvPr id="3" name="Picture 2">
            <a:extLst>
              <a:ext uri="{FF2B5EF4-FFF2-40B4-BE49-F238E27FC236}">
                <a16:creationId xmlns:a16="http://schemas.microsoft.com/office/drawing/2014/main" id="{852E3461-6B90-9866-3865-FE64590C91C1}"/>
              </a:ext>
            </a:extLst>
          </p:cNvPr>
          <p:cNvPicPr>
            <a:picLocks noChangeAspect="1"/>
          </p:cNvPicPr>
          <p:nvPr/>
        </p:nvPicPr>
        <p:blipFill>
          <a:blip r:embed="rId2"/>
          <a:stretch>
            <a:fillRect/>
          </a:stretch>
        </p:blipFill>
        <p:spPr>
          <a:xfrm>
            <a:off x="3028335" y="3035603"/>
            <a:ext cx="6135330" cy="3351562"/>
          </a:xfrm>
          <a:prstGeom prst="rect">
            <a:avLst/>
          </a:prstGeom>
        </p:spPr>
      </p:pic>
    </p:spTree>
    <p:extLst>
      <p:ext uri="{BB962C8B-B14F-4D97-AF65-F5344CB8AC3E}">
        <p14:creationId xmlns:p14="http://schemas.microsoft.com/office/powerpoint/2010/main" val="259797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If we have only one argument, then parentheses around parameters can be omitted, making that even shorter. </a:t>
            </a:r>
          </a:p>
          <a:p>
            <a:r>
              <a:rPr lang="en-US" dirty="0"/>
              <a:t>For example</a:t>
            </a:r>
          </a:p>
          <a:p>
            <a:endParaRPr lang="en-US" dirty="0"/>
          </a:p>
          <a:p>
            <a:endParaRPr lang="en-US" dirty="0"/>
          </a:p>
          <a:p>
            <a:endParaRPr lang="en-US" dirty="0"/>
          </a:p>
          <a:p>
            <a:endParaRPr lang="en-US" dirty="0"/>
          </a:p>
          <a:p>
            <a:endParaRPr lang="en-US" dirty="0"/>
          </a:p>
          <a:p>
            <a:r>
              <a:rPr lang="en-US" dirty="0"/>
              <a:t>If there are no arguments, parentheses are empty, but they must be present:</a:t>
            </a:r>
          </a:p>
          <a:p>
            <a:endParaRPr lang="en-US" dirty="0"/>
          </a:p>
          <a:p>
            <a:pPr marL="0" indent="0">
              <a:buNone/>
            </a:pPr>
            <a:endParaRPr lang="en-US" dirty="0"/>
          </a:p>
          <a:p>
            <a:endParaRPr lang="en-US" dirty="0"/>
          </a:p>
          <a:p>
            <a:pPr marL="457200" lvl="1" indent="0">
              <a:buNone/>
            </a:pPr>
            <a:endParaRPr lang="en-US" dirty="0"/>
          </a:p>
          <a:p>
            <a:endParaRPr lang="en-US" dirty="0"/>
          </a:p>
          <a:p>
            <a:endParaRPr lang="en-US" dirty="0"/>
          </a:p>
        </p:txBody>
      </p:sp>
      <p:sp>
        <p:nvSpPr>
          <p:cNvPr id="7" name="Title 1"/>
          <p:cNvSpPr>
            <a:spLocks noGrp="1"/>
          </p:cNvSpPr>
          <p:nvPr>
            <p:ph type="title"/>
          </p:nvPr>
        </p:nvSpPr>
        <p:spPr/>
        <p:txBody>
          <a:bodyPr>
            <a:normAutofit/>
          </a:bodyPr>
          <a:lstStyle/>
          <a:p>
            <a:r>
              <a:rPr lang="en-US" sz="3600" dirty="0"/>
              <a:t>Arrow Functions</a:t>
            </a:r>
          </a:p>
        </p:txBody>
      </p:sp>
      <p:pic>
        <p:nvPicPr>
          <p:cNvPr id="5" name="Picture 4">
            <a:extLst>
              <a:ext uri="{FF2B5EF4-FFF2-40B4-BE49-F238E27FC236}">
                <a16:creationId xmlns:a16="http://schemas.microsoft.com/office/drawing/2014/main" id="{C0F31436-C657-1B63-506A-9F07D02F308F}"/>
              </a:ext>
            </a:extLst>
          </p:cNvPr>
          <p:cNvPicPr>
            <a:picLocks noChangeAspect="1"/>
          </p:cNvPicPr>
          <p:nvPr/>
        </p:nvPicPr>
        <p:blipFill>
          <a:blip r:embed="rId3"/>
          <a:stretch>
            <a:fillRect/>
          </a:stretch>
        </p:blipFill>
        <p:spPr>
          <a:xfrm>
            <a:off x="470142" y="2309440"/>
            <a:ext cx="11174384" cy="1571844"/>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436F9535-331F-E202-BBE9-E5F766158D55}"/>
              </a:ext>
            </a:extLst>
          </p:cNvPr>
          <p:cNvPicPr>
            <a:picLocks noChangeAspect="1"/>
          </p:cNvPicPr>
          <p:nvPr/>
        </p:nvPicPr>
        <p:blipFill>
          <a:blip r:embed="rId4"/>
          <a:stretch>
            <a:fillRect/>
          </a:stretch>
        </p:blipFill>
        <p:spPr>
          <a:xfrm>
            <a:off x="470142" y="4922327"/>
            <a:ext cx="6687483" cy="14575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9741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Multiline arrow functions</a:t>
            </a:r>
          </a:p>
        </p:txBody>
      </p:sp>
      <p:sp>
        <p:nvSpPr>
          <p:cNvPr id="3" name="Content Placeholder 2"/>
          <p:cNvSpPr>
            <a:spLocks noGrp="1"/>
          </p:cNvSpPr>
          <p:nvPr>
            <p:ph idx="1"/>
          </p:nvPr>
        </p:nvSpPr>
        <p:spPr/>
        <p:txBody>
          <a:bodyPr/>
          <a:lstStyle/>
          <a:p>
            <a:r>
              <a:rPr lang="en-US" dirty="0"/>
              <a:t>The arrow functions that we’ve seen so far were very simple. They took </a:t>
            </a:r>
            <a:r>
              <a:rPr lang="en-US" dirty="0">
                <a:solidFill>
                  <a:srgbClr val="C00000"/>
                </a:solidFill>
              </a:rPr>
              <a:t>arguments</a:t>
            </a:r>
            <a:r>
              <a:rPr lang="en-US" dirty="0"/>
              <a:t> from the </a:t>
            </a:r>
            <a:r>
              <a:rPr lang="en-US" dirty="0">
                <a:solidFill>
                  <a:srgbClr val="C00000"/>
                </a:solidFill>
              </a:rPr>
              <a:t>left </a:t>
            </a:r>
            <a:r>
              <a:rPr lang="en-US" dirty="0"/>
              <a:t>of </a:t>
            </a:r>
            <a:r>
              <a:rPr lang="en-US" dirty="0">
                <a:solidFill>
                  <a:srgbClr val="C00000"/>
                </a:solidFill>
              </a:rPr>
              <a:t>=&gt;</a:t>
            </a:r>
            <a:r>
              <a:rPr lang="en-US" dirty="0"/>
              <a:t>, evaluated and returned the right-side expression with them.</a:t>
            </a:r>
          </a:p>
          <a:p>
            <a:r>
              <a:rPr lang="en-US" dirty="0"/>
              <a:t>Sometimes we need a more complex function, with multiple expressions and statements. In that case, we can </a:t>
            </a:r>
            <a:r>
              <a:rPr lang="en-US" dirty="0">
                <a:solidFill>
                  <a:srgbClr val="C00000"/>
                </a:solidFill>
              </a:rPr>
              <a:t>enclose</a:t>
            </a:r>
            <a:r>
              <a:rPr lang="en-US" dirty="0"/>
              <a:t> them in </a:t>
            </a:r>
            <a:r>
              <a:rPr lang="en-US" dirty="0">
                <a:solidFill>
                  <a:srgbClr val="C00000"/>
                </a:solidFill>
              </a:rPr>
              <a:t>curly braces</a:t>
            </a:r>
            <a:r>
              <a:rPr lang="en-US" dirty="0"/>
              <a:t>. The major difference is that curly braces require a return within them to return a value (just like a regular function does).</a:t>
            </a:r>
          </a:p>
          <a:p>
            <a:endParaRPr lang="en-US" dirty="0"/>
          </a:p>
          <a:p>
            <a:endParaRPr lang="en-US" dirty="0"/>
          </a:p>
          <a:p>
            <a:endParaRPr lang="en-US" dirty="0"/>
          </a:p>
          <a:p>
            <a:endParaRPr lang="en-US" dirty="0"/>
          </a:p>
          <a:p>
            <a:r>
              <a:rPr lang="en-US" dirty="0"/>
              <a:t>Without curly braces: </a:t>
            </a:r>
            <a:r>
              <a:rPr lang="en-US" dirty="0">
                <a:solidFill>
                  <a:srgbClr val="C00000"/>
                </a:solidFill>
              </a:rPr>
              <a:t>(...</a:t>
            </a:r>
            <a:r>
              <a:rPr lang="en-US" dirty="0" err="1">
                <a:solidFill>
                  <a:srgbClr val="C00000"/>
                </a:solidFill>
              </a:rPr>
              <a:t>args</a:t>
            </a:r>
            <a:r>
              <a:rPr lang="en-US" dirty="0">
                <a:solidFill>
                  <a:srgbClr val="C00000"/>
                </a:solidFill>
              </a:rPr>
              <a:t>) =&gt; expression </a:t>
            </a:r>
            <a:r>
              <a:rPr lang="en-US" dirty="0"/>
              <a:t>– the right side is an expression: the function evaluates it and returns the result. Parentheses can be omitted, if there’s only a single argument, e.g. </a:t>
            </a:r>
            <a:r>
              <a:rPr lang="en-US" dirty="0">
                <a:solidFill>
                  <a:srgbClr val="C00000"/>
                </a:solidFill>
              </a:rPr>
              <a:t>n =&gt; n*2</a:t>
            </a:r>
            <a:r>
              <a:rPr lang="en-US" dirty="0"/>
              <a:t>.</a:t>
            </a:r>
          </a:p>
          <a:p>
            <a:r>
              <a:rPr lang="en-US" dirty="0"/>
              <a:t>With curly braces: </a:t>
            </a:r>
            <a:r>
              <a:rPr lang="en-US" dirty="0">
                <a:solidFill>
                  <a:srgbClr val="C00000"/>
                </a:solidFill>
              </a:rPr>
              <a:t>(...</a:t>
            </a:r>
            <a:r>
              <a:rPr lang="en-US" dirty="0" err="1">
                <a:solidFill>
                  <a:srgbClr val="C00000"/>
                </a:solidFill>
              </a:rPr>
              <a:t>args</a:t>
            </a:r>
            <a:r>
              <a:rPr lang="en-US" dirty="0">
                <a:solidFill>
                  <a:srgbClr val="C00000"/>
                </a:solidFill>
              </a:rPr>
              <a:t>) =&gt; { body } </a:t>
            </a:r>
            <a:r>
              <a:rPr lang="en-US" dirty="0"/>
              <a:t>– brackets allow us to write multiple statements inside the function, but we need an explicit return to return something.</a:t>
            </a:r>
          </a:p>
          <a:p>
            <a:pPr marL="0" indent="0">
              <a:buNone/>
            </a:pPr>
            <a:endParaRPr lang="en-US" dirty="0"/>
          </a:p>
        </p:txBody>
      </p:sp>
      <p:pic>
        <p:nvPicPr>
          <p:cNvPr id="6" name="Picture 5">
            <a:extLst>
              <a:ext uri="{FF2B5EF4-FFF2-40B4-BE49-F238E27FC236}">
                <a16:creationId xmlns:a16="http://schemas.microsoft.com/office/drawing/2014/main" id="{85965320-4EF9-220D-74B3-E8FD32A681F8}"/>
              </a:ext>
            </a:extLst>
          </p:cNvPr>
          <p:cNvPicPr>
            <a:picLocks noChangeAspect="1"/>
          </p:cNvPicPr>
          <p:nvPr/>
        </p:nvPicPr>
        <p:blipFill>
          <a:blip r:embed="rId2"/>
          <a:stretch>
            <a:fillRect/>
          </a:stretch>
        </p:blipFill>
        <p:spPr>
          <a:xfrm>
            <a:off x="501445" y="2773755"/>
            <a:ext cx="10087896" cy="17699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4979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Variables</a:t>
            </a:r>
          </a:p>
        </p:txBody>
      </p:sp>
      <p:sp>
        <p:nvSpPr>
          <p:cNvPr id="3" name="Content Placeholder 2"/>
          <p:cNvSpPr>
            <a:spLocks noGrp="1"/>
          </p:cNvSpPr>
          <p:nvPr>
            <p:ph idx="1"/>
          </p:nvPr>
        </p:nvSpPr>
        <p:spPr/>
        <p:txBody>
          <a:bodyPr/>
          <a:lstStyle/>
          <a:p>
            <a:r>
              <a:rPr lang="en-US" dirty="0"/>
              <a:t>A </a:t>
            </a:r>
            <a:r>
              <a:rPr lang="en-US" dirty="0">
                <a:solidFill>
                  <a:srgbClr val="C00000"/>
                </a:solidFill>
              </a:rPr>
              <a:t>variable</a:t>
            </a:r>
            <a:r>
              <a:rPr lang="en-US" dirty="0"/>
              <a:t>, by definition, is “a named space in the memory” that stores values. In other words, it acts as a container for values in a program. Variable names are called </a:t>
            </a:r>
            <a:r>
              <a:rPr lang="en-US" dirty="0">
                <a:solidFill>
                  <a:srgbClr val="C00000"/>
                </a:solidFill>
              </a:rPr>
              <a:t>identifiers</a:t>
            </a:r>
            <a:r>
              <a:rPr lang="en-US" dirty="0"/>
              <a:t>.</a:t>
            </a:r>
          </a:p>
          <a:p>
            <a:r>
              <a:rPr lang="en-US" dirty="0"/>
              <a:t>Type Syntax: </a:t>
            </a:r>
          </a:p>
          <a:p>
            <a:pPr lvl="1"/>
            <a:r>
              <a:rPr lang="en-US" sz="2200" dirty="0"/>
              <a:t>A variable must be declared before it is used. ES5 syntax used the</a:t>
            </a:r>
            <a:r>
              <a:rPr lang="en-US" sz="2200" dirty="0">
                <a:solidFill>
                  <a:srgbClr val="C00000"/>
                </a:solidFill>
              </a:rPr>
              <a:t> </a:t>
            </a:r>
            <a:r>
              <a:rPr lang="en-US" sz="2200" dirty="0" err="1">
                <a:solidFill>
                  <a:srgbClr val="C00000"/>
                </a:solidFill>
              </a:rPr>
              <a:t>var</a:t>
            </a:r>
            <a:r>
              <a:rPr lang="en-US" sz="2200" dirty="0">
                <a:solidFill>
                  <a:srgbClr val="C00000"/>
                </a:solidFill>
              </a:rPr>
              <a:t> </a:t>
            </a:r>
            <a:r>
              <a:rPr lang="en-US" sz="2200" dirty="0"/>
              <a:t>keyword to achieve the same. The ES5 syntax for declaring a variable is as follows.</a:t>
            </a:r>
          </a:p>
          <a:p>
            <a:pPr marL="0" indent="0">
              <a:buNone/>
            </a:pPr>
            <a:r>
              <a:rPr lang="en-US" dirty="0"/>
              <a:t>	//Declaration using </a:t>
            </a:r>
            <a:r>
              <a:rPr lang="en-US" dirty="0" err="1"/>
              <a:t>var</a:t>
            </a:r>
            <a:r>
              <a:rPr lang="en-US" dirty="0"/>
              <a:t> keyword </a:t>
            </a:r>
          </a:p>
          <a:p>
            <a:pPr marL="0" indent="0">
              <a:buNone/>
            </a:pPr>
            <a:r>
              <a:rPr lang="en-US" dirty="0"/>
              <a:t>	</a:t>
            </a:r>
            <a:r>
              <a:rPr lang="en-US" dirty="0" err="1">
                <a:solidFill>
                  <a:srgbClr val="C00000"/>
                </a:solidFill>
              </a:rPr>
              <a:t>var</a:t>
            </a:r>
            <a:r>
              <a:rPr lang="en-US" dirty="0">
                <a:solidFill>
                  <a:srgbClr val="C00000"/>
                </a:solidFill>
              </a:rPr>
              <a:t> </a:t>
            </a:r>
            <a:r>
              <a:rPr lang="en-US" dirty="0" err="1">
                <a:solidFill>
                  <a:srgbClr val="C00000"/>
                </a:solidFill>
              </a:rPr>
              <a:t>variablename</a:t>
            </a:r>
            <a:endParaRPr lang="en-US" dirty="0">
              <a:solidFill>
                <a:srgbClr val="C00000"/>
              </a:solidFill>
            </a:endParaRPr>
          </a:p>
          <a:p>
            <a:r>
              <a:rPr lang="en-US" dirty="0"/>
              <a:t>ES6 introduces the following variable declaration syntax −</a:t>
            </a:r>
          </a:p>
          <a:p>
            <a:pPr lvl="1"/>
            <a:r>
              <a:rPr lang="en-US" sz="2200" dirty="0"/>
              <a:t>Using the let</a:t>
            </a:r>
          </a:p>
          <a:p>
            <a:pPr lvl="1"/>
            <a:r>
              <a:rPr lang="en-US" sz="2200" dirty="0"/>
              <a:t>Using the const</a:t>
            </a:r>
          </a:p>
          <a:p>
            <a:pPr marL="0" indent="0">
              <a:buNone/>
            </a:pPr>
            <a:endParaRPr lang="en-US" dirty="0"/>
          </a:p>
        </p:txBody>
      </p:sp>
    </p:spTree>
    <p:extLst>
      <p:ext uri="{BB962C8B-B14F-4D97-AF65-F5344CB8AC3E}">
        <p14:creationId xmlns:p14="http://schemas.microsoft.com/office/powerpoint/2010/main" val="121106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8075</TotalTime>
  <Words>1910</Words>
  <Application>Microsoft Office PowerPoint</Application>
  <PresentationFormat>Widescreen</PresentationFormat>
  <Paragraphs>356</Paragraphs>
  <Slides>33</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Segoe UI Black</vt:lpstr>
      <vt:lpstr>Arial</vt:lpstr>
      <vt:lpstr>Wingdings 3</vt:lpstr>
      <vt:lpstr>Roboto Condensed</vt:lpstr>
      <vt:lpstr>Wingdings 2</vt:lpstr>
      <vt:lpstr>Roboto Condensed Light</vt:lpstr>
      <vt:lpstr>Wingdings</vt:lpstr>
      <vt:lpstr>Calibri</vt:lpstr>
      <vt:lpstr>Office Theme</vt:lpstr>
      <vt:lpstr>1_Office Theme</vt:lpstr>
      <vt:lpstr>Unit-04  ES - 6</vt:lpstr>
      <vt:lpstr>PowerPoint Presentation</vt:lpstr>
      <vt:lpstr>Classes in JavaScripts</vt:lpstr>
      <vt:lpstr>Classes in JavaScripts</vt:lpstr>
      <vt:lpstr>Arrow Functions</vt:lpstr>
      <vt:lpstr>Arrow Functions</vt:lpstr>
      <vt:lpstr>Arrow Functions</vt:lpstr>
      <vt:lpstr>Multiline arrow functions</vt:lpstr>
      <vt:lpstr>Variables</vt:lpstr>
      <vt:lpstr>Variable using let keyword</vt:lpstr>
      <vt:lpstr>Variable using const keyword</vt:lpstr>
      <vt:lpstr>Variable using const keyword</vt:lpstr>
      <vt:lpstr>Array methods</vt:lpstr>
      <vt:lpstr> Array Methods - Array.forEach Method </vt:lpstr>
      <vt:lpstr> Array Methods - Array.map Method </vt:lpstr>
      <vt:lpstr>Array Methods - Array.reduce Method</vt:lpstr>
      <vt:lpstr>Array Methods - Array.reduce Method</vt:lpstr>
      <vt:lpstr>Array Methods - Array.filter Method</vt:lpstr>
      <vt:lpstr>Array Methods - Array.includes Method</vt:lpstr>
      <vt:lpstr>Array Methods - Array.find Method</vt:lpstr>
      <vt:lpstr>Array Methods - Array.some Method</vt:lpstr>
      <vt:lpstr>Array Methods - Array.every Method</vt:lpstr>
      <vt:lpstr>Destructuring</vt:lpstr>
      <vt:lpstr>Destructuring : Object destructuring</vt:lpstr>
      <vt:lpstr>Destructuring : Object destructuring</vt:lpstr>
      <vt:lpstr>Destructuring : Array destructuring</vt:lpstr>
      <vt:lpstr>Destructuring : Array destructuring</vt:lpstr>
      <vt:lpstr>Modules</vt:lpstr>
      <vt:lpstr>Modules: Export</vt:lpstr>
      <vt:lpstr>Modules: Import</vt:lpstr>
      <vt:lpstr>Spread Operator</vt:lpstr>
      <vt:lpstr>Spread Operator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DELL</cp:lastModifiedBy>
  <cp:revision>1067</cp:revision>
  <dcterms:created xsi:type="dcterms:W3CDTF">2020-05-01T05:09:15Z</dcterms:created>
  <dcterms:modified xsi:type="dcterms:W3CDTF">2025-11-26T03:19:24Z</dcterms:modified>
</cp:coreProperties>
</file>